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1" r:id="rId12"/>
    <p:sldId id="272" r:id="rId13"/>
    <p:sldId id="274" r:id="rId14"/>
    <p:sldId id="277" r:id="rId15"/>
    <p:sldId id="296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0DC2D-A84B-43E1-8F39-8810292114B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A4AA3-3FB6-4767-A567-B2EE8CE0A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2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FA41D-D94D-41BA-B96D-2E5893D6390E}" type="slidenum">
              <a:rPr lang="en-US"/>
              <a:pPr/>
              <a:t>16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591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 Brown  Honors Geometry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0ACE-AFAA-45EC-92F0-F0F6DB687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B551E68-5070-47A4-B15A-B0B89494CA42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33C1FC-F16D-4CC5-9F00-5F886C0ADD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3" descr="C:\Users\Bill\Desktop\Desktop\math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05600" y="0"/>
            <a:ext cx="2286000" cy="1676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5-5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36599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 dirty="0"/>
              <a:t>Find the </a:t>
            </a:r>
            <a:r>
              <a:rPr lang="en-US" sz="2400" dirty="0"/>
              <a:t>x-</a:t>
            </a:r>
            <a:r>
              <a:rPr lang="en-US" sz="2400" i="0" dirty="0"/>
              <a:t> and </a:t>
            </a:r>
            <a:r>
              <a:rPr lang="en-US" sz="2400" dirty="0"/>
              <a:t>y</a:t>
            </a:r>
            <a:r>
              <a:rPr lang="en-US" sz="2400" i="0" dirty="0"/>
              <a:t>-intercepts.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09600" y="1504950"/>
            <a:ext cx="2971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0" dirty="0"/>
              <a:t>4</a:t>
            </a:r>
            <a:r>
              <a:rPr lang="en-US" sz="2400" b="1" dirty="0"/>
              <a:t>x</a:t>
            </a:r>
            <a:r>
              <a:rPr lang="en-US" sz="2400" b="1" i="0" dirty="0"/>
              <a:t> + 2</a:t>
            </a:r>
            <a:r>
              <a:rPr lang="en-US" sz="2400" b="1" dirty="0"/>
              <a:t>y</a:t>
            </a:r>
            <a:r>
              <a:rPr lang="en-US" sz="2400" b="1" i="0" dirty="0"/>
              <a:t> = 16</a:t>
            </a:r>
          </a:p>
        </p:txBody>
      </p:sp>
      <p:sp>
        <p:nvSpPr>
          <p:cNvPr id="29" name="Title 28"/>
          <p:cNvSpPr txBox="1">
            <a:spLocks/>
          </p:cNvSpPr>
          <p:nvPr/>
        </p:nvSpPr>
        <p:spPr>
          <a:xfrm>
            <a:off x="685800" y="228600"/>
            <a:ext cx="5791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Turn: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762000" y="1936750"/>
            <a:ext cx="7696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For any two points, there is exactly one line that contains them both. This means you need only two ordered pairs to graph a line.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3429000"/>
            <a:ext cx="77882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dirty="0" smtClean="0"/>
              <a:t>It </a:t>
            </a:r>
            <a:r>
              <a:rPr lang="en-US" sz="2400" i="0" dirty="0"/>
              <a:t>is often simplest to find the ordered pairs that contain </a:t>
            </a:r>
            <a:r>
              <a:rPr lang="en-US" sz="2400" i="0" dirty="0" smtClean="0"/>
              <a:t>the </a:t>
            </a:r>
            <a:r>
              <a:rPr lang="en-US" sz="2400" i="1" dirty="0" smtClean="0"/>
              <a:t>x</a:t>
            </a:r>
            <a:r>
              <a:rPr lang="en-US" sz="2400" i="0" dirty="0" smtClean="0"/>
              <a:t> and </a:t>
            </a:r>
            <a:r>
              <a:rPr lang="en-US" sz="2400" i="1" dirty="0" smtClean="0"/>
              <a:t>y</a:t>
            </a:r>
            <a:r>
              <a:rPr lang="en-US" sz="2400" i="0" dirty="0" smtClean="0"/>
              <a:t> </a:t>
            </a:r>
            <a:r>
              <a:rPr lang="en-US" sz="2400" i="0" dirty="0"/>
              <a:t>intercepts.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Graphing Using Standard Form</a:t>
            </a:r>
            <a:endParaRPr lang="en-US" sz="4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778827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i="0" dirty="0" smtClean="0"/>
              <a:t>he </a:t>
            </a:r>
            <a:r>
              <a:rPr lang="en-US" sz="2400" i="1" dirty="0" smtClean="0"/>
              <a:t>x</a:t>
            </a:r>
            <a:r>
              <a:rPr lang="en-US" sz="2400" i="0" dirty="0" smtClean="0"/>
              <a:t> and </a:t>
            </a:r>
            <a:r>
              <a:rPr lang="en-US" sz="2400" i="1" dirty="0" smtClean="0"/>
              <a:t>y</a:t>
            </a:r>
            <a:r>
              <a:rPr lang="en-US" sz="2400" i="0" dirty="0" smtClean="0"/>
              <a:t> intercepts can easily be found from standard form. Therefore, to graph a linear equation in standard form, use the </a:t>
            </a:r>
            <a:r>
              <a:rPr lang="en-US" sz="2400" i="1" dirty="0" smtClean="0"/>
              <a:t>x</a:t>
            </a:r>
            <a:r>
              <a:rPr lang="en-US" sz="2400" i="0" dirty="0" smtClean="0"/>
              <a:t> and </a:t>
            </a:r>
            <a:r>
              <a:rPr lang="en-US" sz="2400" i="1" dirty="0" smtClean="0"/>
              <a:t>y</a:t>
            </a:r>
            <a:r>
              <a:rPr lang="en-US" sz="2400" i="0" dirty="0" smtClean="0"/>
              <a:t> intercepts.</a:t>
            </a:r>
            <a:endParaRPr lang="en-US" sz="2400" i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65125" y="1447800"/>
            <a:ext cx="7940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dirty="0"/>
              <a:t>Use intercepts to graph the line given by the equation.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17443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/>
              <a:t>3</a:t>
            </a:r>
            <a:r>
              <a:rPr lang="en-US" sz="2400" b="1" dirty="0"/>
              <a:t>x</a:t>
            </a:r>
            <a:r>
              <a:rPr lang="en-US" sz="2400" b="1" i="0" dirty="0"/>
              <a:t> – 7</a:t>
            </a:r>
            <a:r>
              <a:rPr lang="en-US" sz="2400" b="1" dirty="0"/>
              <a:t>y</a:t>
            </a:r>
            <a:r>
              <a:rPr lang="en-US" sz="2400" b="1" i="0" dirty="0"/>
              <a:t> = 21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sz="3600" dirty="0" smtClean="0"/>
              <a:t>Example: Graphing Standard Form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365125" y="1752600"/>
            <a:ext cx="7940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dirty="0"/>
              <a:t>Use intercepts to graph the line given by the equation.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381000" y="2546350"/>
            <a:ext cx="14574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y</a:t>
            </a:r>
            <a:r>
              <a:rPr lang="en-US" sz="2400" b="1" i="0" dirty="0"/>
              <a:t> = –</a:t>
            </a:r>
            <a:r>
              <a:rPr lang="en-US" sz="2400" b="1" dirty="0"/>
              <a:t>x</a:t>
            </a:r>
            <a:r>
              <a:rPr lang="en-US" sz="2400" b="1" i="0" dirty="0"/>
              <a:t> + 4</a:t>
            </a:r>
          </a:p>
        </p:txBody>
      </p:sp>
      <p:sp>
        <p:nvSpPr>
          <p:cNvPr id="13" name="Title 20"/>
          <p:cNvSpPr txBox="1">
            <a:spLocks/>
          </p:cNvSpPr>
          <p:nvPr/>
        </p:nvSpPr>
        <p:spPr>
          <a:xfrm>
            <a:off x="685800" y="228600"/>
            <a:ext cx="57912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Graphing Standard Form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7940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dirty="0"/>
              <a:t>Use intercepts to graph the line given by the equation.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207300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/>
              <a:t>–3</a:t>
            </a:r>
            <a:r>
              <a:rPr lang="en-US" sz="2400" b="1" dirty="0"/>
              <a:t>x</a:t>
            </a:r>
            <a:r>
              <a:rPr lang="en-US" sz="2400" b="1" i="0" dirty="0"/>
              <a:t> + 4</a:t>
            </a:r>
            <a:r>
              <a:rPr lang="en-US" sz="2400" b="1" dirty="0"/>
              <a:t>y</a:t>
            </a:r>
            <a:r>
              <a:rPr lang="en-US" sz="2400" b="1" i="0" dirty="0"/>
              <a:t> = –12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8382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80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8045450" cy="397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of Horizontal and Vertical Lines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52600" y="2362200"/>
            <a:ext cx="5565775" cy="14366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45791" dir="3378596" algn="ctr" rotWithShape="0">
              <a:srgbClr val="5F5735"/>
            </a:outerShdw>
          </a:effectLst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latin typeface="Times New Roman" pitchFamily="18" charset="0"/>
              </a:rPr>
              <a:t>Equation of a Horizontal Line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A horizontal line is given by an equation of the form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latin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</a:rPr>
              <a:t> = </a:t>
            </a:r>
            <a:r>
              <a:rPr lang="en-US" sz="2000" i="1" dirty="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</a:rPr>
              <a:t> is the </a:t>
            </a:r>
            <a:r>
              <a:rPr lang="en-US" sz="2000" b="1" i="1" dirty="0">
                <a:latin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</a:rPr>
              <a:t>-intercept.  Note: </a:t>
            </a:r>
            <a:r>
              <a:rPr lang="en-US" sz="2000" i="1" dirty="0">
                <a:latin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</a:rPr>
              <a:t> = 0.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4495800"/>
            <a:ext cx="5565775" cy="14366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45791" dir="3378596" algn="ctr" rotWithShape="0">
              <a:srgbClr val="5F5735"/>
            </a:outerShdw>
          </a:effectLst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latin typeface="Times New Roman" pitchFamily="18" charset="0"/>
              </a:rPr>
              <a:t>Equation of a Vertical Line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A vertical line is given by an equation of the form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 = </a:t>
            </a:r>
            <a:r>
              <a:rPr lang="en-US" sz="2000" i="1" dirty="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where </a:t>
            </a:r>
            <a:r>
              <a:rPr lang="en-US" sz="2000" i="1" dirty="0">
                <a:latin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</a:rPr>
              <a:t> is the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-intercept.  Note: </a:t>
            </a:r>
            <a:r>
              <a:rPr lang="en-US" sz="2000" i="1" dirty="0">
                <a:latin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</a:rPr>
              <a:t> is undefined.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Equations of Horizontal and Vertical Lines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  <p:bldP spid="1638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Equations of</a:t>
            </a:r>
            <a:br>
              <a:rPr lang="en-US" sz="4000" b="1" dirty="0" smtClean="0"/>
            </a:br>
            <a:r>
              <a:rPr lang="en-US" sz="4000" b="1" dirty="0" smtClean="0"/>
              <a:t>Horizontal Lines</a:t>
            </a:r>
            <a:endParaRPr lang="en-US" sz="4000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484313"/>
            <a:ext cx="3657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Let’s look at  a line with a </a:t>
            </a:r>
            <a:r>
              <a:rPr lang="en-US" sz="2400" u="sng" dirty="0" smtClean="0"/>
              <a:t>y-intercept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FF0000"/>
                </a:solidFill>
              </a:rPr>
              <a:t>b,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 </a:t>
            </a:r>
            <a:r>
              <a:rPr lang="en-US" sz="2400" u="sng" dirty="0" smtClean="0"/>
              <a:t>slope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 = 0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let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x,</a:t>
            </a:r>
            <a:r>
              <a:rPr lang="en-US" sz="2400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) be any point on the Horizontal line.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404813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10262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10261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59000" y="2924175"/>
            <a:ext cx="5005388" cy="2917825"/>
            <a:chOff x="1360" y="1842"/>
            <a:chExt cx="3153" cy="1838"/>
          </a:xfrm>
        </p:grpSpPr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10257" name="Line 14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Line 1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124075" y="4473575"/>
            <a:ext cx="46799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733800" y="3968750"/>
            <a:ext cx="3359149" cy="541338"/>
            <a:chOff x="2352" y="2500"/>
            <a:chExt cx="2116" cy="341"/>
          </a:xfrm>
        </p:grpSpPr>
        <p:sp>
          <p:nvSpPr>
            <p:cNvPr id="10249" name="Text Box 20"/>
            <p:cNvSpPr txBox="1">
              <a:spLocks noChangeArrowheads="1"/>
            </p:cNvSpPr>
            <p:nvPr/>
          </p:nvSpPr>
          <p:spPr bwMode="auto">
            <a:xfrm>
              <a:off x="2352" y="2546"/>
              <a:ext cx="6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(0,</a:t>
              </a:r>
              <a:r>
                <a:rPr lang="en-US" sz="2400" dirty="0">
                  <a:solidFill>
                    <a:srgbClr val="FF0000"/>
                  </a:solidFill>
                </a:rPr>
                <a:t>b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867" y="2500"/>
              <a:ext cx="1601" cy="341"/>
              <a:chOff x="2867" y="2500"/>
              <a:chExt cx="1601" cy="341"/>
            </a:xfrm>
          </p:grpSpPr>
          <p:sp>
            <p:nvSpPr>
              <p:cNvPr id="10251" name="Oval 18"/>
              <p:cNvSpPr>
                <a:spLocks noChangeArrowheads="1"/>
              </p:cNvSpPr>
              <p:nvPr/>
            </p:nvSpPr>
            <p:spPr bwMode="auto">
              <a:xfrm>
                <a:off x="2867" y="2795"/>
                <a:ext cx="46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Oval 19"/>
              <p:cNvSpPr>
                <a:spLocks noChangeArrowheads="1"/>
              </p:cNvSpPr>
              <p:nvPr/>
            </p:nvSpPr>
            <p:spPr bwMode="auto">
              <a:xfrm>
                <a:off x="3991" y="2795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" name="Text Box 21"/>
              <p:cNvSpPr txBox="1">
                <a:spLocks noChangeArrowheads="1"/>
              </p:cNvSpPr>
              <p:nvPr/>
            </p:nvSpPr>
            <p:spPr bwMode="auto">
              <a:xfrm>
                <a:off x="3833" y="2500"/>
                <a:ext cx="63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/>
                  <a:t>(</a:t>
                </a:r>
                <a:r>
                  <a:rPr lang="en-US" sz="2400" dirty="0" err="1"/>
                  <a:t>x,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sz="2400" dirty="0"/>
                  <a:t>)</a:t>
                </a:r>
              </a:p>
            </p:txBody>
          </p:sp>
        </p:grp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  <p:bldP spid="891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Horizontal Line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1304925"/>
            <a:ext cx="7715250" cy="7191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equation for the horizontal line is still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11303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4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1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11302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671888" y="3105150"/>
            <a:ext cx="5005387" cy="2917825"/>
            <a:chOff x="1360" y="1842"/>
            <a:chExt cx="3153" cy="1838"/>
          </a:xfrm>
        </p:grpSpPr>
        <p:sp>
          <p:nvSpPr>
            <p:cNvPr id="11295" name="Text Box 12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11296" name="Text Box 13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11298" name="Line 15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16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71" name="Text Box 25"/>
          <p:cNvSpPr txBox="1">
            <a:spLocks noChangeArrowheads="1"/>
          </p:cNvSpPr>
          <p:nvPr/>
        </p:nvSpPr>
        <p:spPr bwMode="auto">
          <a:xfrm>
            <a:off x="1584325" y="465296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1835150" y="1881188"/>
            <a:ext cx="71294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/>
              <a:t>y = </a:t>
            </a:r>
            <a:r>
              <a:rPr lang="en-US" sz="2400" b="1" dirty="0" err="1">
                <a:solidFill>
                  <a:srgbClr val="FF0000"/>
                </a:solidFill>
              </a:rPr>
              <a:t>m</a:t>
            </a:r>
            <a:r>
              <a:rPr lang="en-US" sz="2400" b="1" dirty="0" err="1"/>
              <a:t>x</a:t>
            </a:r>
            <a:r>
              <a:rPr lang="en-US" sz="2400" b="1" dirty="0"/>
              <a:t> + </a:t>
            </a:r>
            <a:r>
              <a:rPr lang="en-US" sz="2400" b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 Slope Intercept Form ).</a:t>
            </a:r>
          </a:p>
          <a:p>
            <a:pPr>
              <a:spcBef>
                <a:spcPct val="50000"/>
              </a:spcBef>
              <a:defRPr/>
            </a:pP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971550" y="2816225"/>
            <a:ext cx="77152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800" dirty="0"/>
              <a:t>Where </a:t>
            </a:r>
            <a:r>
              <a:rPr lang="en-US" sz="2800" b="1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 is: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1042988" y="4041775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=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1871663" y="38608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800225" y="4292600"/>
            <a:ext cx="682625" cy="530225"/>
            <a:chOff x="1134" y="2704"/>
            <a:chExt cx="430" cy="334"/>
          </a:xfrm>
        </p:grpSpPr>
        <p:sp>
          <p:nvSpPr>
            <p:cNvPr id="11293" name="Text Box 33"/>
            <p:cNvSpPr txBox="1">
              <a:spLocks noChangeArrowheads="1"/>
            </p:cNvSpPr>
            <p:nvPr/>
          </p:nvSpPr>
          <p:spPr bwMode="auto">
            <a:xfrm>
              <a:off x="1156" y="2750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sz="24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1294" name="Line 34"/>
            <p:cNvSpPr>
              <a:spLocks noChangeShapeType="1"/>
            </p:cNvSpPr>
            <p:nvPr/>
          </p:nvSpPr>
          <p:spPr bwMode="auto">
            <a:xfrm>
              <a:off x="1134" y="2704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484438" y="3789363"/>
            <a:ext cx="1619250" cy="709612"/>
            <a:chOff x="1565" y="2387"/>
            <a:chExt cx="1020" cy="447"/>
          </a:xfrm>
        </p:grpSpPr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565" y="2387"/>
              <a:ext cx="1020" cy="447"/>
              <a:chOff x="1565" y="2387"/>
              <a:chExt cx="1020" cy="447"/>
            </a:xfrm>
          </p:grpSpPr>
          <p:sp>
            <p:nvSpPr>
              <p:cNvPr id="11291" name="Text Box 37"/>
              <p:cNvSpPr txBox="1">
                <a:spLocks noChangeArrowheads="1"/>
              </p:cNvSpPr>
              <p:nvPr/>
            </p:nvSpPr>
            <p:spPr bwMode="auto">
              <a:xfrm>
                <a:off x="1565" y="2546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=</a:t>
                </a:r>
              </a:p>
            </p:txBody>
          </p:sp>
          <p:sp>
            <p:nvSpPr>
              <p:cNvPr id="11292" name="Text Box 38"/>
              <p:cNvSpPr txBox="1">
                <a:spLocks noChangeArrowheads="1"/>
              </p:cNvSpPr>
              <p:nvPr/>
            </p:nvSpPr>
            <p:spPr bwMode="auto">
              <a:xfrm>
                <a:off x="1859" y="2387"/>
                <a:ext cx="7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/>
                  <a:t>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  <a:r>
                  <a:rPr lang="en-US" sz="2400" b="1" dirty="0"/>
                  <a:t> –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  <a:r>
                  <a:rPr lang="en-US" sz="2400" b="1" dirty="0"/>
                  <a:t>)</a:t>
                </a:r>
              </a:p>
            </p:txBody>
          </p:sp>
        </p:grpSp>
        <p:sp>
          <p:nvSpPr>
            <p:cNvPr id="11290" name="Line 39"/>
            <p:cNvSpPr>
              <a:spLocks noChangeShapeType="1"/>
            </p:cNvSpPr>
            <p:nvPr/>
          </p:nvSpPr>
          <p:spPr bwMode="auto">
            <a:xfrm>
              <a:off x="1837" y="2727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2951163" y="440055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(x – 0)</a:t>
            </a:r>
          </a:p>
        </p:txBody>
      </p: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3635375" y="4038601"/>
            <a:ext cx="4968875" cy="1357312"/>
            <a:chOff x="2290" y="2544"/>
            <a:chExt cx="3130" cy="855"/>
          </a:xfrm>
        </p:grpSpPr>
        <p:sp>
          <p:nvSpPr>
            <p:cNvPr id="91162" name="Text Box 26"/>
            <p:cNvSpPr txBox="1">
              <a:spLocks noChangeArrowheads="1"/>
            </p:cNvSpPr>
            <p:nvPr/>
          </p:nvSpPr>
          <p:spPr bwMode="auto">
            <a:xfrm>
              <a:off x="3984" y="2544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b="1" dirty="0">
                  <a:solidFill>
                    <a:srgbClr val="FF0000"/>
                  </a:solidFill>
                </a:rPr>
                <a:t>Y = 0</a:t>
              </a:r>
            </a:p>
          </p:txBody>
        </p:sp>
        <p:sp>
          <p:nvSpPr>
            <p:cNvPr id="91163" name="Text Box 27"/>
            <p:cNvSpPr txBox="1">
              <a:spLocks noChangeArrowheads="1"/>
            </p:cNvSpPr>
            <p:nvPr/>
          </p:nvSpPr>
          <p:spPr bwMode="auto">
            <a:xfrm>
              <a:off x="3024" y="316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290" y="2795"/>
              <a:ext cx="3130" cy="341"/>
              <a:chOff x="1338" y="2500"/>
              <a:chExt cx="3130" cy="341"/>
            </a:xfrm>
          </p:grpSpPr>
          <p:sp>
            <p:nvSpPr>
              <p:cNvPr id="11284" name="Line 42"/>
              <p:cNvSpPr>
                <a:spLocks noChangeShapeType="1"/>
              </p:cNvSpPr>
              <p:nvPr/>
            </p:nvSpPr>
            <p:spPr bwMode="auto">
              <a:xfrm>
                <a:off x="1338" y="2818"/>
                <a:ext cx="29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Oval 43"/>
              <p:cNvSpPr>
                <a:spLocks noChangeArrowheads="1"/>
              </p:cNvSpPr>
              <p:nvPr/>
            </p:nvSpPr>
            <p:spPr bwMode="auto">
              <a:xfrm>
                <a:off x="2867" y="2795"/>
                <a:ext cx="46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Oval 44"/>
              <p:cNvSpPr>
                <a:spLocks noChangeArrowheads="1"/>
              </p:cNvSpPr>
              <p:nvPr/>
            </p:nvSpPr>
            <p:spPr bwMode="auto">
              <a:xfrm>
                <a:off x="3991" y="2795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Text Box 45"/>
              <p:cNvSpPr txBox="1">
                <a:spLocks noChangeArrowheads="1"/>
              </p:cNvSpPr>
              <p:nvPr/>
            </p:nvSpPr>
            <p:spPr bwMode="auto">
              <a:xfrm>
                <a:off x="2360" y="2537"/>
                <a:ext cx="6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/>
                  <a:t>(0,</a:t>
                </a:r>
                <a:r>
                  <a:rPr lang="en-US" sz="2400" dirty="0">
                    <a:solidFill>
                      <a:srgbClr val="FF0000"/>
                    </a:solidFill>
                  </a:rPr>
                  <a:t>b</a:t>
                </a:r>
                <a:r>
                  <a:rPr lang="en-US" sz="2400" dirty="0"/>
                  <a:t>)</a:t>
                </a:r>
              </a:p>
            </p:txBody>
          </p:sp>
          <p:sp>
            <p:nvSpPr>
              <p:cNvPr id="11288" name="Text Box 46"/>
              <p:cNvSpPr txBox="1">
                <a:spLocks noChangeArrowheads="1"/>
              </p:cNvSpPr>
              <p:nvPr/>
            </p:nvSpPr>
            <p:spPr bwMode="auto">
              <a:xfrm>
                <a:off x="3833" y="2500"/>
                <a:ext cx="63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/>
                  <a:t>(</a:t>
                </a:r>
                <a:r>
                  <a:rPr lang="en-US" sz="2400" dirty="0" err="1"/>
                  <a:t>x,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sz="2400" dirty="0"/>
                  <a:t>)</a:t>
                </a:r>
              </a:p>
            </p:txBody>
          </p:sp>
        </p:grpSp>
      </p:grp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4211638" y="4076700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91164" grpId="0"/>
      <p:bldP spid="91165" grpId="0"/>
      <p:bldP spid="91166" grpId="0"/>
      <p:bldP spid="91167" grpId="0"/>
      <p:bldP spid="91176" grpId="0"/>
      <p:bldP spid="911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Horizontal Line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1550" y="1520825"/>
            <a:ext cx="8301038" cy="6842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Because the value of </a:t>
            </a:r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 is 0,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12314" name="Line 10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11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2" name="Text Box 12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12313" name="Text Box 13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763713" y="2241550"/>
            <a:ext cx="637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y = </a:t>
            </a:r>
            <a:r>
              <a:rPr lang="en-US" sz="2400" b="1" dirty="0" err="1">
                <a:solidFill>
                  <a:srgbClr val="FF0000"/>
                </a:solidFill>
              </a:rPr>
              <a:t>m</a:t>
            </a:r>
            <a:r>
              <a:rPr lang="en-US" sz="2400" b="1" dirty="0" err="1"/>
              <a:t>x</a:t>
            </a:r>
            <a:r>
              <a:rPr lang="en-US" sz="2400" b="1" dirty="0"/>
              <a:t> + </a:t>
            </a:r>
            <a:r>
              <a:rPr lang="en-US" sz="2400" b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 </a:t>
            </a:r>
            <a:r>
              <a:rPr lang="en-US" sz="2400" dirty="0"/>
              <a:t>becomes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63713" y="3357563"/>
            <a:ext cx="3779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y = b</a:t>
            </a:r>
            <a:r>
              <a:rPr lang="en-US" sz="3200" b="1" dirty="0">
                <a:solidFill>
                  <a:srgbClr val="FFFF00"/>
                </a:solidFill>
              </a:rPr>
              <a:t>  </a:t>
            </a:r>
            <a:r>
              <a:rPr lang="en-US" b="1" dirty="0"/>
              <a:t>(A Constant Function)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671888" y="3105150"/>
            <a:ext cx="5005387" cy="2917825"/>
            <a:chOff x="1360" y="1842"/>
            <a:chExt cx="3153" cy="1838"/>
          </a:xfrm>
        </p:grpSpPr>
        <p:sp>
          <p:nvSpPr>
            <p:cNvPr id="12306" name="Text Box 17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12307" name="Text Box 18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12309" name="Line 20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21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635375" y="4437063"/>
            <a:ext cx="5221288" cy="1014412"/>
            <a:chOff x="2290" y="2795"/>
            <a:chExt cx="3289" cy="639"/>
          </a:xfrm>
        </p:grpSpPr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5035" y="3203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4082" y="3135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290" y="2795"/>
              <a:ext cx="3130" cy="341"/>
              <a:chOff x="1338" y="2500"/>
              <a:chExt cx="3130" cy="341"/>
            </a:xfrm>
          </p:grpSpPr>
          <p:sp>
            <p:nvSpPr>
              <p:cNvPr id="12301" name="Line 26"/>
              <p:cNvSpPr>
                <a:spLocks noChangeShapeType="1"/>
              </p:cNvSpPr>
              <p:nvPr/>
            </p:nvSpPr>
            <p:spPr bwMode="auto">
              <a:xfrm>
                <a:off x="1338" y="2818"/>
                <a:ext cx="29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Oval 27"/>
              <p:cNvSpPr>
                <a:spLocks noChangeArrowheads="1"/>
              </p:cNvSpPr>
              <p:nvPr/>
            </p:nvSpPr>
            <p:spPr bwMode="auto">
              <a:xfrm>
                <a:off x="2867" y="2795"/>
                <a:ext cx="46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Oval 28"/>
              <p:cNvSpPr>
                <a:spLocks noChangeArrowheads="1"/>
              </p:cNvSpPr>
              <p:nvPr/>
            </p:nvSpPr>
            <p:spPr bwMode="auto">
              <a:xfrm>
                <a:off x="3991" y="2795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Text Box 29"/>
              <p:cNvSpPr txBox="1">
                <a:spLocks noChangeArrowheads="1"/>
              </p:cNvSpPr>
              <p:nvPr/>
            </p:nvSpPr>
            <p:spPr bwMode="auto">
              <a:xfrm>
                <a:off x="2360" y="2537"/>
                <a:ext cx="6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/>
                  <a:t>(0,</a:t>
                </a:r>
                <a:r>
                  <a:rPr lang="en-US" sz="2400" dirty="0">
                    <a:solidFill>
                      <a:srgbClr val="FF0000"/>
                    </a:solidFill>
                  </a:rPr>
                  <a:t>b</a:t>
                </a:r>
                <a:r>
                  <a:rPr lang="en-US" sz="2400" dirty="0"/>
                  <a:t>)</a:t>
                </a:r>
              </a:p>
            </p:txBody>
          </p:sp>
          <p:sp>
            <p:nvSpPr>
              <p:cNvPr id="12305" name="Text Box 30"/>
              <p:cNvSpPr txBox="1">
                <a:spLocks noChangeArrowheads="1"/>
              </p:cNvSpPr>
              <p:nvPr/>
            </p:nvSpPr>
            <p:spPr bwMode="auto">
              <a:xfrm>
                <a:off x="3833" y="2500"/>
                <a:ext cx="63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/>
                  <a:t>(</a:t>
                </a:r>
                <a:r>
                  <a:rPr lang="en-US" sz="2400" dirty="0" err="1"/>
                  <a:t>x,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sz="2400" dirty="0"/>
                  <a:t>)</a:t>
                </a:r>
              </a:p>
            </p:txBody>
          </p:sp>
        </p:grp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/>
      <p:bldP spid="8206" grpId="0"/>
      <p:bldP spid="82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762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 i="1" dirty="0" smtClean="0"/>
              <a:t>x</a:t>
            </a:r>
            <a:r>
              <a:rPr lang="en-US" sz="2800" dirty="0" smtClean="0"/>
              <a:t>-intercept</a:t>
            </a:r>
          </a:p>
          <a:p>
            <a:r>
              <a:rPr lang="en-US" sz="2800" dirty="0" smtClean="0"/>
              <a:t>Standard form of a linear equation</a:t>
            </a:r>
          </a:p>
        </p:txBody>
      </p:sp>
    </p:spTree>
    <p:extLst>
      <p:ext uri="{BB962C8B-B14F-4D97-AF65-F5344CB8AC3E}">
        <p14:creationId xmlns:p14="http://schemas.microsoft.com/office/powerpoint/2010/main" val="30556493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Example 1: Horizontal Line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1304925"/>
            <a:ext cx="7715250" cy="719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Let’s find the equation for the line passing through the points </a:t>
            </a:r>
            <a:r>
              <a:rPr lang="en-US" sz="2400" b="1" dirty="0" smtClean="0">
                <a:solidFill>
                  <a:srgbClr val="FF0000"/>
                </a:solidFill>
              </a:rPr>
              <a:t>(0,2)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(5,2)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22567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8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65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22566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71888" y="3105150"/>
            <a:ext cx="5005387" cy="2917825"/>
            <a:chOff x="1360" y="1842"/>
            <a:chExt cx="3153" cy="1838"/>
          </a:xfrm>
        </p:grpSpPr>
        <p:sp>
          <p:nvSpPr>
            <p:cNvPr id="22559" name="Text Box 11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22560" name="Text Box 12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22562" name="Line 14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3" name="Line 1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1584325" y="465296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1835150" y="2024063"/>
            <a:ext cx="7129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/>
              <a:t>y = </a:t>
            </a:r>
            <a:r>
              <a:rPr lang="en-US" sz="2400" b="1" dirty="0" err="1">
                <a:solidFill>
                  <a:srgbClr val="FF0000"/>
                </a:solidFill>
              </a:rPr>
              <a:t>m</a:t>
            </a:r>
            <a:r>
              <a:rPr lang="en-US" sz="2400" b="1" dirty="0" err="1"/>
              <a:t>x</a:t>
            </a:r>
            <a:r>
              <a:rPr lang="en-US" sz="2400" b="1" dirty="0"/>
              <a:t> + </a:t>
            </a:r>
            <a:r>
              <a:rPr lang="en-US" sz="2400" b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/>
              <a:t>( Slope Intercept Form ).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935038" y="2565400"/>
            <a:ext cx="77152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400" dirty="0"/>
              <a:t>Where </a:t>
            </a: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dirty="0"/>
              <a:t> is: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1042988" y="4041775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=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1871663" y="38608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00225" y="4292600"/>
            <a:ext cx="682625" cy="530225"/>
            <a:chOff x="1134" y="2704"/>
            <a:chExt cx="430" cy="334"/>
          </a:xfrm>
        </p:grpSpPr>
        <p:sp>
          <p:nvSpPr>
            <p:cNvPr id="22557" name="Text Box 22"/>
            <p:cNvSpPr txBox="1">
              <a:spLocks noChangeArrowheads="1"/>
            </p:cNvSpPr>
            <p:nvPr/>
          </p:nvSpPr>
          <p:spPr bwMode="auto">
            <a:xfrm>
              <a:off x="1156" y="2750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sz="24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558" name="Line 23"/>
            <p:cNvSpPr>
              <a:spLocks noChangeShapeType="1"/>
            </p:cNvSpPr>
            <p:nvPr/>
          </p:nvSpPr>
          <p:spPr bwMode="auto">
            <a:xfrm>
              <a:off x="1134" y="2704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484438" y="3789363"/>
            <a:ext cx="1619250" cy="709612"/>
            <a:chOff x="1565" y="2387"/>
            <a:chExt cx="1020" cy="447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565" y="2387"/>
              <a:ext cx="1020" cy="447"/>
              <a:chOff x="1565" y="2387"/>
              <a:chExt cx="1020" cy="447"/>
            </a:xfrm>
          </p:grpSpPr>
          <p:sp>
            <p:nvSpPr>
              <p:cNvPr id="22555" name="Text Box 26"/>
              <p:cNvSpPr txBox="1">
                <a:spLocks noChangeArrowheads="1"/>
              </p:cNvSpPr>
              <p:nvPr/>
            </p:nvSpPr>
            <p:spPr bwMode="auto">
              <a:xfrm>
                <a:off x="1565" y="2546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/>
                  <a:t>=</a:t>
                </a:r>
              </a:p>
            </p:txBody>
          </p:sp>
          <p:sp>
            <p:nvSpPr>
              <p:cNvPr id="22556" name="Text Box 27"/>
              <p:cNvSpPr txBox="1">
                <a:spLocks noChangeArrowheads="1"/>
              </p:cNvSpPr>
              <p:nvPr/>
            </p:nvSpPr>
            <p:spPr bwMode="auto">
              <a:xfrm>
                <a:off x="1859" y="2387"/>
                <a:ext cx="7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/>
                  <a:t>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b="1" dirty="0"/>
                  <a:t> –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b="1" dirty="0"/>
                  <a:t>)</a:t>
                </a:r>
              </a:p>
            </p:txBody>
          </p:sp>
        </p:grpSp>
        <p:sp>
          <p:nvSpPr>
            <p:cNvPr id="22554" name="Line 28"/>
            <p:cNvSpPr>
              <a:spLocks noChangeShapeType="1"/>
            </p:cNvSpPr>
            <p:nvPr/>
          </p:nvSpPr>
          <p:spPr bwMode="auto">
            <a:xfrm>
              <a:off x="1837" y="2727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2951163" y="440055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(5 – 0)</a:t>
            </a:r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3635375" y="4419598"/>
            <a:ext cx="5221288" cy="1031874"/>
            <a:chOff x="2290" y="2784"/>
            <a:chExt cx="3289" cy="650"/>
          </a:xfrm>
        </p:grpSpPr>
        <p:sp>
          <p:nvSpPr>
            <p:cNvPr id="102431" name="Text Box 31"/>
            <p:cNvSpPr txBox="1">
              <a:spLocks noChangeArrowheads="1"/>
            </p:cNvSpPr>
            <p:nvPr/>
          </p:nvSpPr>
          <p:spPr bwMode="auto">
            <a:xfrm>
              <a:off x="5035" y="3203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b="1" dirty="0">
                  <a:solidFill>
                    <a:srgbClr val="FF0000"/>
                  </a:solidFill>
                </a:rPr>
                <a:t>Y = 0</a:t>
              </a:r>
            </a:p>
          </p:txBody>
        </p:sp>
        <p:sp>
          <p:nvSpPr>
            <p:cNvPr id="102432" name="Text Box 32"/>
            <p:cNvSpPr txBox="1">
              <a:spLocks noChangeArrowheads="1"/>
            </p:cNvSpPr>
            <p:nvPr/>
          </p:nvSpPr>
          <p:spPr bwMode="auto">
            <a:xfrm>
              <a:off x="4082" y="3135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2290" y="2784"/>
              <a:ext cx="3130" cy="352"/>
              <a:chOff x="1338" y="2489"/>
              <a:chExt cx="3130" cy="352"/>
            </a:xfrm>
          </p:grpSpPr>
          <p:sp>
            <p:nvSpPr>
              <p:cNvPr id="22548" name="Line 34"/>
              <p:cNvSpPr>
                <a:spLocks noChangeShapeType="1"/>
              </p:cNvSpPr>
              <p:nvPr/>
            </p:nvSpPr>
            <p:spPr bwMode="auto">
              <a:xfrm>
                <a:off x="1338" y="2818"/>
                <a:ext cx="29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Oval 35"/>
              <p:cNvSpPr>
                <a:spLocks noChangeArrowheads="1"/>
              </p:cNvSpPr>
              <p:nvPr/>
            </p:nvSpPr>
            <p:spPr bwMode="auto">
              <a:xfrm>
                <a:off x="2867" y="2795"/>
                <a:ext cx="46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Oval 36"/>
              <p:cNvSpPr>
                <a:spLocks noChangeArrowheads="1"/>
              </p:cNvSpPr>
              <p:nvPr/>
            </p:nvSpPr>
            <p:spPr bwMode="auto">
              <a:xfrm>
                <a:off x="3991" y="2795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1" name="Text Box 37"/>
              <p:cNvSpPr txBox="1">
                <a:spLocks noChangeArrowheads="1"/>
              </p:cNvSpPr>
              <p:nvPr/>
            </p:nvSpPr>
            <p:spPr bwMode="auto">
              <a:xfrm>
                <a:off x="2408" y="2489"/>
                <a:ext cx="5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FF0000"/>
                    </a:solidFill>
                  </a:rPr>
                  <a:t>(0,2)</a:t>
                </a:r>
              </a:p>
            </p:txBody>
          </p:sp>
          <p:sp>
            <p:nvSpPr>
              <p:cNvPr id="22552" name="Text Box 38"/>
              <p:cNvSpPr txBox="1">
                <a:spLocks noChangeArrowheads="1"/>
              </p:cNvSpPr>
              <p:nvPr/>
            </p:nvSpPr>
            <p:spPr bwMode="auto">
              <a:xfrm>
                <a:off x="3833" y="2500"/>
                <a:ext cx="63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FF0000"/>
                    </a:solidFill>
                  </a:rPr>
                  <a:t>(5,2)</a:t>
                </a:r>
              </a:p>
            </p:txBody>
          </p:sp>
        </p:grpSp>
      </p:grp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4211638" y="4076700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17" grpId="0"/>
      <p:bldP spid="102418" grpId="0"/>
      <p:bldP spid="102419" grpId="0"/>
      <p:bldP spid="102420" grpId="0"/>
      <p:bldP spid="102429" grpId="0"/>
      <p:bldP spid="1024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Example 1: Horizontal Line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20825"/>
            <a:ext cx="8301038" cy="6842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Because the value of </a:t>
            </a:r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 is 0,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23578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6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23577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1763713" y="2241550"/>
            <a:ext cx="637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y = </a:t>
            </a:r>
            <a:r>
              <a:rPr lang="en-US" sz="2400" b="1" dirty="0">
                <a:solidFill>
                  <a:srgbClr val="FF0000"/>
                </a:solidFill>
              </a:rPr>
              <a:t>0</a:t>
            </a:r>
            <a:r>
              <a:rPr lang="en-US" sz="2400" b="1" dirty="0"/>
              <a:t>x + </a:t>
            </a:r>
            <a:r>
              <a:rPr lang="en-US" sz="2400" b="1" dirty="0">
                <a:solidFill>
                  <a:srgbClr val="FF0000"/>
                </a:solidFill>
              </a:rPr>
              <a:t>2 </a:t>
            </a:r>
            <a:r>
              <a:rPr lang="en-US" sz="2400" b="1" dirty="0"/>
              <a:t> </a:t>
            </a:r>
            <a:r>
              <a:rPr lang="en-US" sz="2400" dirty="0"/>
              <a:t>becomes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1763713" y="3357563"/>
            <a:ext cx="3779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y = 2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dirty="0"/>
              <a:t>(A Constant Function)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671888" y="3105150"/>
            <a:ext cx="5005387" cy="2917825"/>
            <a:chOff x="1360" y="1842"/>
            <a:chExt cx="3153" cy="1838"/>
          </a:xfrm>
        </p:grpSpPr>
        <p:sp>
          <p:nvSpPr>
            <p:cNvPr id="23570" name="Text Box 13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23571" name="Text Box 14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23573" name="Line 16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17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635375" y="4437063"/>
            <a:ext cx="5221288" cy="1014412"/>
            <a:chOff x="2290" y="2795"/>
            <a:chExt cx="3289" cy="639"/>
          </a:xfrm>
        </p:grpSpPr>
        <p:sp>
          <p:nvSpPr>
            <p:cNvPr id="103443" name="Text Box 19"/>
            <p:cNvSpPr txBox="1">
              <a:spLocks noChangeArrowheads="1"/>
            </p:cNvSpPr>
            <p:nvPr/>
          </p:nvSpPr>
          <p:spPr bwMode="auto">
            <a:xfrm>
              <a:off x="5035" y="3203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44" name="Text Box 20"/>
            <p:cNvSpPr txBox="1">
              <a:spLocks noChangeArrowheads="1"/>
            </p:cNvSpPr>
            <p:nvPr/>
          </p:nvSpPr>
          <p:spPr bwMode="auto">
            <a:xfrm>
              <a:off x="4082" y="3135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290" y="2795"/>
              <a:ext cx="3130" cy="341"/>
              <a:chOff x="1338" y="2500"/>
              <a:chExt cx="3130" cy="341"/>
            </a:xfrm>
          </p:grpSpPr>
          <p:sp>
            <p:nvSpPr>
              <p:cNvPr id="23565" name="Line 22"/>
              <p:cNvSpPr>
                <a:spLocks noChangeShapeType="1"/>
              </p:cNvSpPr>
              <p:nvPr/>
            </p:nvSpPr>
            <p:spPr bwMode="auto">
              <a:xfrm>
                <a:off x="1338" y="2818"/>
                <a:ext cx="29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3566" name="Oval 23"/>
              <p:cNvSpPr>
                <a:spLocks noChangeArrowheads="1"/>
              </p:cNvSpPr>
              <p:nvPr/>
            </p:nvSpPr>
            <p:spPr bwMode="auto">
              <a:xfrm>
                <a:off x="2867" y="2795"/>
                <a:ext cx="46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3567" name="Oval 24"/>
              <p:cNvSpPr>
                <a:spLocks noChangeArrowheads="1"/>
              </p:cNvSpPr>
              <p:nvPr/>
            </p:nvSpPr>
            <p:spPr bwMode="auto">
              <a:xfrm>
                <a:off x="3991" y="2795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3568" name="Text Box 25"/>
              <p:cNvSpPr txBox="1">
                <a:spLocks noChangeArrowheads="1"/>
              </p:cNvSpPr>
              <p:nvPr/>
            </p:nvSpPr>
            <p:spPr bwMode="auto">
              <a:xfrm>
                <a:off x="2360" y="2537"/>
                <a:ext cx="6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FF0000"/>
                    </a:solidFill>
                  </a:rPr>
                  <a:t>(0,2)</a:t>
                </a:r>
              </a:p>
            </p:txBody>
          </p:sp>
          <p:sp>
            <p:nvSpPr>
              <p:cNvPr id="23569" name="Text Box 26"/>
              <p:cNvSpPr txBox="1">
                <a:spLocks noChangeArrowheads="1"/>
              </p:cNvSpPr>
              <p:nvPr/>
            </p:nvSpPr>
            <p:spPr bwMode="auto">
              <a:xfrm>
                <a:off x="3833" y="2500"/>
                <a:ext cx="63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FF0000"/>
                    </a:solidFill>
                  </a:rPr>
                  <a:t>(5,2)</a:t>
                </a:r>
              </a:p>
            </p:txBody>
          </p:sp>
        </p:grp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34" grpId="0"/>
      <p:bldP spid="1034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Your Turn: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15250" cy="719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Find the equation for the lines passing through the following points.</a:t>
            </a:r>
            <a:endParaRPr lang="en-US" sz="2400" b="1" dirty="0" smtClean="0">
              <a:solidFill>
                <a:schemeClr val="hlin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24587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5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24586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1584325" y="465296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2057400" y="2286000"/>
            <a:ext cx="30051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1.)  (3,2) &amp; ( 8,2)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2.)  (-5,4) &amp; ( 10,4)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3.)  (1,-2) &amp; ( 7,-2)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4.)  (4,3) &amp; ( -2,3)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Equations of Vertical Lines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520825"/>
            <a:ext cx="3429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Let’s look at  a line with no </a:t>
            </a:r>
            <a:r>
              <a:rPr lang="en-US" sz="2400" u="sng" dirty="0" smtClean="0"/>
              <a:t>y-intercept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, an </a:t>
            </a:r>
            <a:r>
              <a:rPr lang="en-US" sz="2400" u="sng" dirty="0" smtClean="0"/>
              <a:t>x-intercept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an undefined </a:t>
            </a:r>
            <a:r>
              <a:rPr lang="en-US" sz="2400" u="sng" dirty="0" smtClean="0"/>
              <a:t>slope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let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/>
              <a:t>,y</a:t>
            </a:r>
            <a:r>
              <a:rPr lang="en-US" sz="2400" dirty="0" smtClean="0"/>
              <a:t>) be any point on the vertical line.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404813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13333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1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13332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59000" y="2924175"/>
            <a:ext cx="5005388" cy="2917825"/>
            <a:chOff x="1360" y="1842"/>
            <a:chExt cx="3153" cy="1838"/>
          </a:xfrm>
        </p:grpSpPr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13326" name="Text Box 12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13328" name="Line 14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1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7" name="Line 17"/>
          <p:cNvSpPr>
            <a:spLocks noChangeShapeType="1"/>
          </p:cNvSpPr>
          <p:nvPr/>
        </p:nvSpPr>
        <p:spPr bwMode="auto">
          <a:xfrm flipH="1" flipV="1">
            <a:off x="5435600" y="3141663"/>
            <a:ext cx="0" cy="2698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648200" y="3392490"/>
            <a:ext cx="1903413" cy="2514601"/>
            <a:chOff x="2928" y="2137"/>
            <a:chExt cx="1199" cy="1584"/>
          </a:xfrm>
        </p:grpSpPr>
        <p:sp>
          <p:nvSpPr>
            <p:cNvPr id="13321" name="Oval 18"/>
            <p:cNvSpPr>
              <a:spLocks noChangeArrowheads="1"/>
            </p:cNvSpPr>
            <p:nvPr/>
          </p:nvSpPr>
          <p:spPr bwMode="auto">
            <a:xfrm>
              <a:off x="3402" y="336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19"/>
            <p:cNvSpPr>
              <a:spLocks noChangeArrowheads="1"/>
            </p:cNvSpPr>
            <p:nvPr/>
          </p:nvSpPr>
          <p:spPr bwMode="auto">
            <a:xfrm>
              <a:off x="3402" y="2228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Text Box 20"/>
            <p:cNvSpPr txBox="1">
              <a:spLocks noChangeArrowheads="1"/>
            </p:cNvSpPr>
            <p:nvPr/>
          </p:nvSpPr>
          <p:spPr bwMode="auto">
            <a:xfrm>
              <a:off x="2928" y="3430"/>
              <a:ext cx="6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</a:t>
              </a:r>
              <a:r>
                <a:rPr lang="en-US" sz="2400" dirty="0">
                  <a:solidFill>
                    <a:srgbClr val="FF0000"/>
                  </a:solidFill>
                </a:rPr>
                <a:t>a</a:t>
              </a:r>
              <a:r>
                <a:rPr lang="en-US" sz="2400" dirty="0"/>
                <a:t>,0)</a:t>
              </a:r>
            </a:p>
          </p:txBody>
        </p:sp>
        <p:sp>
          <p:nvSpPr>
            <p:cNvPr id="13324" name="Text Box 21"/>
            <p:cNvSpPr txBox="1">
              <a:spLocks noChangeArrowheads="1"/>
            </p:cNvSpPr>
            <p:nvPr/>
          </p:nvSpPr>
          <p:spPr bwMode="auto">
            <a:xfrm>
              <a:off x="3492" y="2137"/>
              <a:ext cx="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</a:t>
              </a:r>
              <a:r>
                <a:rPr lang="en-US" sz="2400" dirty="0" err="1">
                  <a:solidFill>
                    <a:srgbClr val="FF0000"/>
                  </a:solidFill>
                </a:rPr>
                <a:t>a</a:t>
              </a:r>
              <a:r>
                <a:rPr lang="en-US" sz="2400" dirty="0" err="1"/>
                <a:t>,y</a:t>
              </a:r>
              <a:r>
                <a:rPr lang="en-US" sz="2400" dirty="0"/>
                <a:t>)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7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Vertical Line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1304925"/>
            <a:ext cx="7715250" cy="7191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equation for the vertical line is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14372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0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14371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95738" y="2889250"/>
            <a:ext cx="5005387" cy="2917825"/>
            <a:chOff x="1360" y="1842"/>
            <a:chExt cx="3153" cy="1838"/>
          </a:xfrm>
        </p:grpSpPr>
        <p:sp>
          <p:nvSpPr>
            <p:cNvPr id="14364" name="Text Box 11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14365" name="Text Box 12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14367" name="Line 14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Line 1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1584325" y="465296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1835150" y="1881188"/>
            <a:ext cx="71294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/>
              <a:t>x =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is the X-Intercept of the line).</a:t>
            </a:r>
            <a:endParaRPr lang="en-US" sz="2800" dirty="0"/>
          </a:p>
          <a:p>
            <a:pPr>
              <a:spcBef>
                <a:spcPct val="50000"/>
              </a:spcBef>
              <a:defRPr/>
            </a:pP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202" name="Rectangle 18"/>
          <p:cNvSpPr>
            <a:spLocks noChangeArrowheads="1"/>
          </p:cNvSpPr>
          <p:nvPr/>
        </p:nvSpPr>
        <p:spPr bwMode="auto">
          <a:xfrm>
            <a:off x="971550" y="2816225"/>
            <a:ext cx="77152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800" dirty="0"/>
              <a:t>Because </a:t>
            </a:r>
            <a:r>
              <a:rPr lang="en-US" sz="2800" b="1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 is: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1042988" y="4041775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=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1871663" y="38608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00225" y="4292600"/>
            <a:ext cx="682625" cy="530225"/>
            <a:chOff x="1134" y="2704"/>
            <a:chExt cx="430" cy="334"/>
          </a:xfrm>
        </p:grpSpPr>
        <p:sp>
          <p:nvSpPr>
            <p:cNvPr id="14362" name="Text Box 22"/>
            <p:cNvSpPr txBox="1">
              <a:spLocks noChangeArrowheads="1"/>
            </p:cNvSpPr>
            <p:nvPr/>
          </p:nvSpPr>
          <p:spPr bwMode="auto">
            <a:xfrm>
              <a:off x="1156" y="2750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sz="24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4363" name="Line 23"/>
            <p:cNvSpPr>
              <a:spLocks noChangeShapeType="1"/>
            </p:cNvSpPr>
            <p:nvPr/>
          </p:nvSpPr>
          <p:spPr bwMode="auto">
            <a:xfrm>
              <a:off x="1134" y="2704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339975" y="3789363"/>
            <a:ext cx="1619250" cy="709612"/>
            <a:chOff x="1565" y="2387"/>
            <a:chExt cx="1020" cy="447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565" y="2387"/>
              <a:ext cx="1020" cy="447"/>
              <a:chOff x="1565" y="2387"/>
              <a:chExt cx="1020" cy="447"/>
            </a:xfrm>
          </p:grpSpPr>
          <p:sp>
            <p:nvSpPr>
              <p:cNvPr id="14360" name="Text Box 26"/>
              <p:cNvSpPr txBox="1">
                <a:spLocks noChangeArrowheads="1"/>
              </p:cNvSpPr>
              <p:nvPr/>
            </p:nvSpPr>
            <p:spPr bwMode="auto">
              <a:xfrm>
                <a:off x="1565" y="2546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=</a:t>
                </a:r>
              </a:p>
            </p:txBody>
          </p:sp>
          <p:sp>
            <p:nvSpPr>
              <p:cNvPr id="14361" name="Text Box 27"/>
              <p:cNvSpPr txBox="1">
                <a:spLocks noChangeArrowheads="1"/>
              </p:cNvSpPr>
              <p:nvPr/>
            </p:nvSpPr>
            <p:spPr bwMode="auto">
              <a:xfrm>
                <a:off x="1859" y="2387"/>
                <a:ext cx="7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/>
                  <a:t>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y</a:t>
                </a:r>
                <a:r>
                  <a:rPr lang="en-US" sz="2400" b="1" dirty="0"/>
                  <a:t> –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0</a:t>
                </a:r>
                <a:r>
                  <a:rPr lang="en-US" sz="2400" b="1" dirty="0"/>
                  <a:t>)</a:t>
                </a:r>
              </a:p>
            </p:txBody>
          </p:sp>
        </p:grp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1837" y="2727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2808288" y="440055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/>
              <a:t> –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/>
              <a:t>)</a:t>
            </a: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auto">
          <a:xfrm>
            <a:off x="3995738" y="404177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= </a:t>
            </a:r>
            <a:r>
              <a:rPr lang="en-US" sz="2400" b="1" dirty="0">
                <a:solidFill>
                  <a:srgbClr val="FF0000"/>
                </a:solidFill>
              </a:rPr>
              <a:t>Undefined</a:t>
            </a:r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477000" y="3105152"/>
            <a:ext cx="1874838" cy="2765426"/>
            <a:chOff x="2946" y="1979"/>
            <a:chExt cx="1181" cy="1742"/>
          </a:xfrm>
        </p:grpSpPr>
        <p:sp>
          <p:nvSpPr>
            <p:cNvPr id="14353" name="Line 41"/>
            <p:cNvSpPr>
              <a:spLocks noChangeShapeType="1"/>
            </p:cNvSpPr>
            <p:nvPr/>
          </p:nvSpPr>
          <p:spPr bwMode="auto">
            <a:xfrm flipH="1" flipV="1">
              <a:off x="3424" y="1979"/>
              <a:ext cx="0" cy="17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Oval 42"/>
            <p:cNvSpPr>
              <a:spLocks noChangeArrowheads="1"/>
            </p:cNvSpPr>
            <p:nvPr/>
          </p:nvSpPr>
          <p:spPr bwMode="auto">
            <a:xfrm>
              <a:off x="3402" y="336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43"/>
            <p:cNvSpPr>
              <a:spLocks noChangeArrowheads="1"/>
            </p:cNvSpPr>
            <p:nvPr/>
          </p:nvSpPr>
          <p:spPr bwMode="auto">
            <a:xfrm>
              <a:off x="3402" y="2228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Text Box 44"/>
            <p:cNvSpPr txBox="1">
              <a:spLocks noChangeArrowheads="1"/>
            </p:cNvSpPr>
            <p:nvPr/>
          </p:nvSpPr>
          <p:spPr bwMode="auto">
            <a:xfrm>
              <a:off x="2946" y="3430"/>
              <a:ext cx="5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</a:t>
              </a:r>
              <a:r>
                <a:rPr lang="en-US" sz="2400" dirty="0">
                  <a:solidFill>
                    <a:srgbClr val="FF0000"/>
                  </a:solidFill>
                </a:rPr>
                <a:t>a</a:t>
              </a:r>
              <a:r>
                <a:rPr lang="en-US" sz="2400" dirty="0"/>
                <a:t>,0)</a:t>
              </a:r>
            </a:p>
          </p:txBody>
        </p:sp>
        <p:sp>
          <p:nvSpPr>
            <p:cNvPr id="14357" name="Text Box 45"/>
            <p:cNvSpPr txBox="1">
              <a:spLocks noChangeArrowheads="1"/>
            </p:cNvSpPr>
            <p:nvPr/>
          </p:nvSpPr>
          <p:spPr bwMode="auto">
            <a:xfrm>
              <a:off x="3492" y="2137"/>
              <a:ext cx="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</a:t>
              </a:r>
              <a:r>
                <a:rPr lang="en-US" sz="2400" dirty="0" err="1">
                  <a:solidFill>
                    <a:srgbClr val="FF0000"/>
                  </a:solidFill>
                </a:rPr>
                <a:t>a</a:t>
              </a:r>
              <a:r>
                <a:rPr lang="en-US" sz="2400" dirty="0" err="1"/>
                <a:t>,y</a:t>
              </a:r>
              <a:r>
                <a:rPr lang="en-US" sz="2400" dirty="0"/>
                <a:t>)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93201" grpId="0"/>
      <p:bldP spid="93202" grpId="0"/>
      <p:bldP spid="93203" grpId="0"/>
      <p:bldP spid="93204" grpId="0"/>
      <p:bldP spid="93213" grpId="0"/>
      <p:bldP spid="932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Vertical Line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20825"/>
            <a:ext cx="7867650" cy="684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Because the value of 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undefined, caused by the division by zero, there is no slope 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15383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1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15382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763713" y="2241550"/>
            <a:ext cx="637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x =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 </a:t>
            </a:r>
            <a:r>
              <a:rPr lang="en-US" sz="2400" dirty="0"/>
              <a:t>becomes the equation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1223963" y="3357563"/>
            <a:ext cx="4860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x = a   </a:t>
            </a:r>
            <a:r>
              <a:rPr lang="en-US" b="1" dirty="0"/>
              <a:t>(The equation of a vertical line)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671888" y="3105150"/>
            <a:ext cx="5005387" cy="2917825"/>
            <a:chOff x="1360" y="1842"/>
            <a:chExt cx="3153" cy="1838"/>
          </a:xfrm>
        </p:grpSpPr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15376" name="Text Box 14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15378" name="Line 16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17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248399" y="3321052"/>
            <a:ext cx="1851024" cy="2765426"/>
            <a:chOff x="2961" y="1979"/>
            <a:chExt cx="1166" cy="1742"/>
          </a:xfrm>
        </p:grpSpPr>
        <p:sp>
          <p:nvSpPr>
            <p:cNvPr id="15370" name="Line 28"/>
            <p:cNvSpPr>
              <a:spLocks noChangeShapeType="1"/>
            </p:cNvSpPr>
            <p:nvPr/>
          </p:nvSpPr>
          <p:spPr bwMode="auto">
            <a:xfrm flipH="1" flipV="1">
              <a:off x="3424" y="1979"/>
              <a:ext cx="0" cy="17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Oval 29"/>
            <p:cNvSpPr>
              <a:spLocks noChangeArrowheads="1"/>
            </p:cNvSpPr>
            <p:nvPr/>
          </p:nvSpPr>
          <p:spPr bwMode="auto">
            <a:xfrm>
              <a:off x="3402" y="336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Oval 30"/>
            <p:cNvSpPr>
              <a:spLocks noChangeArrowheads="1"/>
            </p:cNvSpPr>
            <p:nvPr/>
          </p:nvSpPr>
          <p:spPr bwMode="auto">
            <a:xfrm>
              <a:off x="3402" y="2228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31"/>
            <p:cNvSpPr txBox="1">
              <a:spLocks noChangeArrowheads="1"/>
            </p:cNvSpPr>
            <p:nvPr/>
          </p:nvSpPr>
          <p:spPr bwMode="auto">
            <a:xfrm>
              <a:off x="2961" y="3430"/>
              <a:ext cx="5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</a:t>
              </a:r>
              <a:r>
                <a:rPr lang="en-US" sz="2400" dirty="0">
                  <a:solidFill>
                    <a:srgbClr val="FF0000"/>
                  </a:solidFill>
                </a:rPr>
                <a:t>a</a:t>
              </a:r>
              <a:r>
                <a:rPr lang="en-US" sz="2400" dirty="0"/>
                <a:t>,0)</a:t>
              </a:r>
            </a:p>
          </p:txBody>
        </p:sp>
        <p:sp>
          <p:nvSpPr>
            <p:cNvPr id="15374" name="Text Box 32"/>
            <p:cNvSpPr txBox="1">
              <a:spLocks noChangeArrowheads="1"/>
            </p:cNvSpPr>
            <p:nvPr/>
          </p:nvSpPr>
          <p:spPr bwMode="auto">
            <a:xfrm>
              <a:off x="3492" y="2137"/>
              <a:ext cx="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(</a:t>
              </a:r>
              <a:r>
                <a:rPr lang="en-US" sz="2400" dirty="0" err="1">
                  <a:solidFill>
                    <a:srgbClr val="FF0000"/>
                  </a:solidFill>
                </a:rPr>
                <a:t>a</a:t>
              </a:r>
              <a:r>
                <a:rPr lang="en-US" sz="2400" dirty="0" err="1"/>
                <a:t>,y</a:t>
              </a:r>
              <a:r>
                <a:rPr lang="en-US" sz="2400" dirty="0"/>
                <a:t>)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8" grpId="0"/>
      <p:bldP spid="942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Example 2: Vertical Line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557338"/>
            <a:ext cx="3124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Let’s look at  a line with no </a:t>
            </a:r>
            <a:r>
              <a:rPr lang="en-US" sz="2400" u="sng" dirty="0" smtClean="0"/>
              <a:t>y-intercept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, an </a:t>
            </a:r>
            <a:r>
              <a:rPr lang="en-US" sz="2400" u="sng" dirty="0" smtClean="0"/>
              <a:t>x-intercept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smtClean="0"/>
              <a:t>passing through (3,0) and (3,7).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404813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25621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9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25620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59000" y="2924175"/>
            <a:ext cx="5005388" cy="2917825"/>
            <a:chOff x="1360" y="1842"/>
            <a:chExt cx="3153" cy="1838"/>
          </a:xfrm>
        </p:grpSpPr>
        <p:sp>
          <p:nvSpPr>
            <p:cNvPr id="25613" name="Text Box 11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25614" name="Text Box 12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25616" name="Line 14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Line 1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32" name="Line 16"/>
          <p:cNvSpPr>
            <a:spLocks noChangeShapeType="1"/>
          </p:cNvSpPr>
          <p:nvPr/>
        </p:nvSpPr>
        <p:spPr bwMode="auto">
          <a:xfrm flipH="1" flipV="1">
            <a:off x="5435600" y="3141663"/>
            <a:ext cx="0" cy="2698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648200" y="3392490"/>
            <a:ext cx="1903413" cy="2514601"/>
            <a:chOff x="2928" y="2137"/>
            <a:chExt cx="1199" cy="1584"/>
          </a:xfrm>
        </p:grpSpPr>
        <p:sp>
          <p:nvSpPr>
            <p:cNvPr id="25609" name="Oval 18"/>
            <p:cNvSpPr>
              <a:spLocks noChangeArrowheads="1"/>
            </p:cNvSpPr>
            <p:nvPr/>
          </p:nvSpPr>
          <p:spPr bwMode="auto">
            <a:xfrm>
              <a:off x="3402" y="336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Oval 19"/>
            <p:cNvSpPr>
              <a:spLocks noChangeArrowheads="1"/>
            </p:cNvSpPr>
            <p:nvPr/>
          </p:nvSpPr>
          <p:spPr bwMode="auto">
            <a:xfrm>
              <a:off x="3402" y="2228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Text Box 20"/>
            <p:cNvSpPr txBox="1">
              <a:spLocks noChangeArrowheads="1"/>
            </p:cNvSpPr>
            <p:nvPr/>
          </p:nvSpPr>
          <p:spPr bwMode="auto">
            <a:xfrm>
              <a:off x="2928" y="3430"/>
              <a:ext cx="6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(3,0)</a:t>
              </a:r>
            </a:p>
          </p:txBody>
        </p:sp>
        <p:sp>
          <p:nvSpPr>
            <p:cNvPr id="25612" name="Text Box 21"/>
            <p:cNvSpPr txBox="1">
              <a:spLocks noChangeArrowheads="1"/>
            </p:cNvSpPr>
            <p:nvPr/>
          </p:nvSpPr>
          <p:spPr bwMode="auto">
            <a:xfrm>
              <a:off x="3492" y="2137"/>
              <a:ext cx="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(3,7)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Example 2: Vertical Line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1304925"/>
            <a:ext cx="7715250" cy="7191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equation for the vertical line is: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26666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4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26665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95738" y="2889250"/>
            <a:ext cx="5005387" cy="2917825"/>
            <a:chOff x="1360" y="1842"/>
            <a:chExt cx="3153" cy="1838"/>
          </a:xfrm>
        </p:grpSpPr>
        <p:sp>
          <p:nvSpPr>
            <p:cNvPr id="26658" name="Text Box 11"/>
            <p:cNvSpPr txBox="1">
              <a:spLocks noChangeArrowheads="1"/>
            </p:cNvSpPr>
            <p:nvPr/>
          </p:nvSpPr>
          <p:spPr bwMode="auto">
            <a:xfrm>
              <a:off x="2948" y="1842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Y-axis</a:t>
              </a:r>
            </a:p>
          </p:txBody>
        </p:sp>
        <p:sp>
          <p:nvSpPr>
            <p:cNvPr id="26659" name="Text Box 12"/>
            <p:cNvSpPr txBox="1">
              <a:spLocks noChangeArrowheads="1"/>
            </p:cNvSpPr>
            <p:nvPr/>
          </p:nvSpPr>
          <p:spPr bwMode="auto">
            <a:xfrm>
              <a:off x="3833" y="3407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X-axis</a:t>
              </a: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360" y="1888"/>
              <a:ext cx="3061" cy="1792"/>
              <a:chOff x="2880" y="1661"/>
              <a:chExt cx="2540" cy="1951"/>
            </a:xfrm>
          </p:grpSpPr>
          <p:sp>
            <p:nvSpPr>
              <p:cNvPr id="26661" name="Line 14"/>
              <p:cNvSpPr>
                <a:spLocks noChangeShapeType="1"/>
              </p:cNvSpPr>
              <p:nvPr/>
            </p:nvSpPr>
            <p:spPr bwMode="auto">
              <a:xfrm>
                <a:off x="4150" y="1661"/>
                <a:ext cx="0" cy="19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2" name="Line 1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2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31" name="Text Box 16"/>
          <p:cNvSpPr txBox="1">
            <a:spLocks noChangeArrowheads="1"/>
          </p:cNvSpPr>
          <p:nvPr/>
        </p:nvSpPr>
        <p:spPr bwMode="auto">
          <a:xfrm>
            <a:off x="1584325" y="465296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1835150" y="1881188"/>
            <a:ext cx="71294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dirty="0"/>
              <a:t>x =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 is the X-Intercept of the line).</a:t>
            </a:r>
          </a:p>
          <a:p>
            <a:pPr>
              <a:spcBef>
                <a:spcPct val="50000"/>
              </a:spcBef>
              <a:defRPr/>
            </a:pP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971550" y="2816225"/>
            <a:ext cx="77152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2400" dirty="0"/>
              <a:t>Because </a:t>
            </a: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dirty="0"/>
              <a:t> is: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1042988" y="4041775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=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1871663" y="38608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00225" y="4292600"/>
            <a:ext cx="682625" cy="530225"/>
            <a:chOff x="1134" y="2704"/>
            <a:chExt cx="430" cy="334"/>
          </a:xfrm>
        </p:grpSpPr>
        <p:sp>
          <p:nvSpPr>
            <p:cNvPr id="26656" name="Text Box 22"/>
            <p:cNvSpPr txBox="1">
              <a:spLocks noChangeArrowheads="1"/>
            </p:cNvSpPr>
            <p:nvPr/>
          </p:nvSpPr>
          <p:spPr bwMode="auto">
            <a:xfrm>
              <a:off x="1156" y="2750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n-US" sz="24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6657" name="Line 23"/>
            <p:cNvSpPr>
              <a:spLocks noChangeShapeType="1"/>
            </p:cNvSpPr>
            <p:nvPr/>
          </p:nvSpPr>
          <p:spPr bwMode="auto">
            <a:xfrm>
              <a:off x="1134" y="2704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339975" y="3824288"/>
            <a:ext cx="1619250" cy="709612"/>
            <a:chOff x="1565" y="2387"/>
            <a:chExt cx="1020" cy="447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565" y="2387"/>
              <a:ext cx="1020" cy="447"/>
              <a:chOff x="1565" y="2387"/>
              <a:chExt cx="1020" cy="447"/>
            </a:xfrm>
          </p:grpSpPr>
          <p:sp>
            <p:nvSpPr>
              <p:cNvPr id="26654" name="Text Box 26"/>
              <p:cNvSpPr txBox="1">
                <a:spLocks noChangeArrowheads="1"/>
              </p:cNvSpPr>
              <p:nvPr/>
            </p:nvSpPr>
            <p:spPr bwMode="auto">
              <a:xfrm>
                <a:off x="1565" y="2546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=</a:t>
                </a:r>
              </a:p>
            </p:txBody>
          </p:sp>
          <p:sp>
            <p:nvSpPr>
              <p:cNvPr id="26655" name="Text Box 27"/>
              <p:cNvSpPr txBox="1">
                <a:spLocks noChangeArrowheads="1"/>
              </p:cNvSpPr>
              <p:nvPr/>
            </p:nvSpPr>
            <p:spPr bwMode="auto">
              <a:xfrm>
                <a:off x="1859" y="2387"/>
                <a:ext cx="7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/>
                  <a:t>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7</a:t>
                </a:r>
                <a:r>
                  <a:rPr lang="en-US" sz="2400" b="1" dirty="0"/>
                  <a:t> –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0</a:t>
                </a:r>
                <a:r>
                  <a:rPr lang="en-US" sz="2400" b="1" dirty="0"/>
                  <a:t>)</a:t>
                </a:r>
              </a:p>
            </p:txBody>
          </p:sp>
        </p:grpSp>
        <p:sp>
          <p:nvSpPr>
            <p:cNvPr id="26653" name="Line 28"/>
            <p:cNvSpPr>
              <a:spLocks noChangeShapeType="1"/>
            </p:cNvSpPr>
            <p:nvPr/>
          </p:nvSpPr>
          <p:spPr bwMode="auto">
            <a:xfrm>
              <a:off x="1837" y="2727"/>
              <a:ext cx="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2808288" y="44370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/>
              <a:t> –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/>
              <a:t>)</a:t>
            </a:r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4716463" y="4113213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= </a:t>
            </a:r>
            <a:r>
              <a:rPr lang="en-US" sz="2400" b="1" dirty="0">
                <a:solidFill>
                  <a:srgbClr val="FF0000"/>
                </a:solidFill>
              </a:rPr>
              <a:t>Undefined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6477000" y="3105152"/>
            <a:ext cx="1874838" cy="2765426"/>
            <a:chOff x="2946" y="1979"/>
            <a:chExt cx="1181" cy="1742"/>
          </a:xfrm>
        </p:grpSpPr>
        <p:sp>
          <p:nvSpPr>
            <p:cNvPr id="26647" name="Line 32"/>
            <p:cNvSpPr>
              <a:spLocks noChangeShapeType="1"/>
            </p:cNvSpPr>
            <p:nvPr/>
          </p:nvSpPr>
          <p:spPr bwMode="auto">
            <a:xfrm flipH="1" flipV="1">
              <a:off x="3424" y="1979"/>
              <a:ext cx="0" cy="17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Oval 33"/>
            <p:cNvSpPr>
              <a:spLocks noChangeArrowheads="1"/>
            </p:cNvSpPr>
            <p:nvPr/>
          </p:nvSpPr>
          <p:spPr bwMode="auto">
            <a:xfrm>
              <a:off x="3402" y="336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34"/>
            <p:cNvSpPr>
              <a:spLocks noChangeArrowheads="1"/>
            </p:cNvSpPr>
            <p:nvPr/>
          </p:nvSpPr>
          <p:spPr bwMode="auto">
            <a:xfrm>
              <a:off x="3402" y="2228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Text Box 35"/>
            <p:cNvSpPr txBox="1">
              <a:spLocks noChangeArrowheads="1"/>
            </p:cNvSpPr>
            <p:nvPr/>
          </p:nvSpPr>
          <p:spPr bwMode="auto">
            <a:xfrm>
              <a:off x="2946" y="3430"/>
              <a:ext cx="5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(3,0)</a:t>
              </a:r>
            </a:p>
          </p:txBody>
        </p:sp>
        <p:sp>
          <p:nvSpPr>
            <p:cNvPr id="26651" name="Text Box 36"/>
            <p:cNvSpPr txBox="1">
              <a:spLocks noChangeArrowheads="1"/>
            </p:cNvSpPr>
            <p:nvPr/>
          </p:nvSpPr>
          <p:spPr bwMode="auto">
            <a:xfrm>
              <a:off x="3492" y="2137"/>
              <a:ext cx="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(3,7)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924300" y="3824288"/>
            <a:ext cx="1116013" cy="709612"/>
            <a:chOff x="2109" y="1933"/>
            <a:chExt cx="703" cy="447"/>
          </a:xfrm>
        </p:grpSpPr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2109" y="1933"/>
              <a:ext cx="703" cy="447"/>
              <a:chOff x="1565" y="2387"/>
              <a:chExt cx="1020" cy="447"/>
            </a:xfrm>
          </p:grpSpPr>
          <p:sp>
            <p:nvSpPr>
              <p:cNvPr id="26645" name="Text Box 40"/>
              <p:cNvSpPr txBox="1">
                <a:spLocks noChangeArrowheads="1"/>
              </p:cNvSpPr>
              <p:nvPr/>
            </p:nvSpPr>
            <p:spPr bwMode="auto">
              <a:xfrm>
                <a:off x="1565" y="2546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=</a:t>
                </a:r>
              </a:p>
            </p:txBody>
          </p:sp>
          <p:sp>
            <p:nvSpPr>
              <p:cNvPr id="26646" name="Text Box 41"/>
              <p:cNvSpPr txBox="1">
                <a:spLocks noChangeArrowheads="1"/>
              </p:cNvSpPr>
              <p:nvPr/>
            </p:nvSpPr>
            <p:spPr bwMode="auto">
              <a:xfrm>
                <a:off x="1859" y="2387"/>
                <a:ext cx="7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7</a:t>
                </a:r>
              </a:p>
            </p:txBody>
          </p:sp>
        </p:grpSp>
        <p:sp>
          <p:nvSpPr>
            <p:cNvPr id="26644" name="Line 42"/>
            <p:cNvSpPr>
              <a:spLocks noChangeShapeType="1"/>
            </p:cNvSpPr>
            <p:nvPr/>
          </p:nvSpPr>
          <p:spPr bwMode="auto">
            <a:xfrm flipV="1">
              <a:off x="2313" y="2251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4248150" y="42926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65" grpId="0"/>
      <p:bldP spid="104466" grpId="0"/>
      <p:bldP spid="104467" grpId="0"/>
      <p:bldP spid="104468" grpId="0"/>
      <p:bldP spid="104477" grpId="0"/>
      <p:bldP spid="104478" grpId="0"/>
      <p:bldP spid="1044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791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Your Turn: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" y="368300"/>
            <a:ext cx="8821738" cy="6289675"/>
            <a:chOff x="90" y="232"/>
            <a:chExt cx="5557" cy="396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3" y="255"/>
              <a:ext cx="5420" cy="3901"/>
              <a:chOff x="113" y="164"/>
              <a:chExt cx="5420" cy="3991"/>
            </a:xfrm>
          </p:grpSpPr>
          <p:sp>
            <p:nvSpPr>
              <p:cNvPr id="27659" name="Line 6"/>
              <p:cNvSpPr>
                <a:spLocks noChangeShapeType="1"/>
              </p:cNvSpPr>
              <p:nvPr/>
            </p:nvSpPr>
            <p:spPr bwMode="auto">
              <a:xfrm>
                <a:off x="385" y="164"/>
                <a:ext cx="0" cy="39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Line 7"/>
              <p:cNvSpPr>
                <a:spLocks noChangeShapeType="1"/>
              </p:cNvSpPr>
              <p:nvPr/>
            </p:nvSpPr>
            <p:spPr bwMode="auto">
              <a:xfrm>
                <a:off x="113" y="3906"/>
                <a:ext cx="54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57" name="Text Box 8"/>
            <p:cNvSpPr txBox="1">
              <a:spLocks noChangeArrowheads="1"/>
            </p:cNvSpPr>
            <p:nvPr/>
          </p:nvSpPr>
          <p:spPr bwMode="auto">
            <a:xfrm>
              <a:off x="90" y="23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5284" y="390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</a:p>
          </p:txBody>
        </p:sp>
      </p:grp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1584325" y="465296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1905000" y="2286000"/>
            <a:ext cx="276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1.)  (3,5) &amp; ( 3,-2)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2.)  (-5,1) &amp; ( -5,-1)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3.)  (1,-6) &amp; ( 1,8)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4.)  (4,3) &amp; ( 4,-4)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48200" y="2286000"/>
            <a:ext cx="276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= 3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= -5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= 1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= 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Equations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41851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17525" y="1828800"/>
            <a:ext cx="81692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Another way to determine whether a function is linear is to look at its equation. A function is linear if it is described by a </a:t>
            </a:r>
            <a:r>
              <a:rPr lang="en-US" sz="2400" i="1" dirty="0">
                <a:solidFill>
                  <a:srgbClr val="FF0000"/>
                </a:solidFill>
              </a:rPr>
              <a:t>linear equation</a:t>
            </a:r>
            <a:r>
              <a:rPr lang="en-US" sz="2400" i="1" dirty="0"/>
              <a:t>. </a:t>
            </a:r>
            <a:r>
              <a:rPr lang="en-US" sz="2400" dirty="0"/>
              <a:t>A </a:t>
            </a:r>
            <a:r>
              <a:rPr lang="en-US" sz="2400" i="1" dirty="0">
                <a:solidFill>
                  <a:srgbClr val="FF0000"/>
                </a:solidFill>
              </a:rPr>
              <a:t>linear equation </a:t>
            </a:r>
            <a:r>
              <a:rPr lang="en-US" sz="2400" dirty="0"/>
              <a:t>is any equation that can be written in the </a:t>
            </a:r>
            <a:r>
              <a:rPr lang="en-US" sz="2400" i="1" dirty="0">
                <a:solidFill>
                  <a:srgbClr val="FF0000"/>
                </a:solidFill>
              </a:rPr>
              <a:t>standard form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shown below.</a:t>
            </a:r>
            <a:endParaRPr lang="en-US" sz="2400" i="1" dirty="0"/>
          </a:p>
        </p:txBody>
      </p:sp>
      <p:pic>
        <p:nvPicPr>
          <p:cNvPr id="9319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12" y="3810000"/>
            <a:ext cx="9087688" cy="121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029200"/>
            <a:ext cx="847725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688975" y="1897063"/>
            <a:ext cx="76739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Notice that when a linear equation is written in standard form.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914400" y="4267200"/>
            <a:ext cx="59975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both have exponents of 1.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914400" y="4876800"/>
            <a:ext cx="59975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are not multiplied together.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838200" y="5486400"/>
            <a:ext cx="7829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90513" indent="-290513">
              <a:buFontTx/>
              <a:buChar char="•"/>
            </a:pP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do not appear in denominators, exponents, or radical signs.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2514600"/>
          <a:ext cx="3410566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14600"/>
                        <a:ext cx="3410566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3733800"/>
            <a:ext cx="7086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  <a:r>
              <a:rPr lang="en-US" sz="2400" dirty="0" smtClean="0"/>
              <a:t>are both on the same side of the equal sign.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  <p:bldP spid="145413" grpId="0"/>
      <p:bldP spid="145414" grpId="0"/>
      <p:bldP spid="14541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3886200" y="1981200"/>
            <a:ext cx="45878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dirty="0"/>
              <a:t>A </a:t>
            </a:r>
            <a:r>
              <a:rPr lang="en-US" sz="2400" i="1" dirty="0">
                <a:solidFill>
                  <a:srgbClr val="FF0000"/>
                </a:solidFill>
              </a:rPr>
              <a:t>y-intercept</a:t>
            </a:r>
            <a:r>
              <a:rPr lang="en-US" sz="2400" b="1" i="0" dirty="0"/>
              <a:t> </a:t>
            </a:r>
            <a:r>
              <a:rPr lang="en-US" sz="2400" i="0" dirty="0"/>
              <a:t>is the </a:t>
            </a:r>
            <a:r>
              <a:rPr lang="en-US" sz="2400" dirty="0"/>
              <a:t>y</a:t>
            </a:r>
            <a:r>
              <a:rPr lang="en-US" sz="2400" i="0" dirty="0"/>
              <a:t>-coordinate of any point where a graph intersects the </a:t>
            </a:r>
            <a:r>
              <a:rPr lang="en-US" sz="2400" dirty="0"/>
              <a:t>y-</a:t>
            </a:r>
            <a:r>
              <a:rPr lang="en-US" sz="2400" i="0" dirty="0"/>
              <a:t>axis. The </a:t>
            </a:r>
            <a:r>
              <a:rPr lang="en-US" sz="2400" dirty="0"/>
              <a:t>x</a:t>
            </a:r>
            <a:r>
              <a:rPr lang="en-US" sz="2400" i="0" dirty="0"/>
              <a:t>-coordinate of this point is always 0. 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4038600" y="4191000"/>
            <a:ext cx="46640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 dirty="0"/>
              <a:t>An </a:t>
            </a:r>
            <a:r>
              <a:rPr lang="en-US" sz="2400" i="1" dirty="0">
                <a:solidFill>
                  <a:srgbClr val="FF0000"/>
                </a:solidFill>
              </a:rPr>
              <a:t>x-intercept</a:t>
            </a:r>
            <a:r>
              <a:rPr lang="en-US" sz="2400" b="1" i="0" dirty="0"/>
              <a:t> </a:t>
            </a:r>
            <a:r>
              <a:rPr lang="en-US" sz="2400" i="0" dirty="0"/>
              <a:t>is the </a:t>
            </a:r>
            <a:r>
              <a:rPr lang="en-US" sz="2400" dirty="0"/>
              <a:t>x</a:t>
            </a:r>
            <a:r>
              <a:rPr lang="en-US" sz="2400" i="0" dirty="0"/>
              <a:t>-coordinate of any point where a graph intersects the </a:t>
            </a:r>
            <a:r>
              <a:rPr lang="en-US" sz="2400" dirty="0"/>
              <a:t>x</a:t>
            </a:r>
            <a:r>
              <a:rPr lang="en-US" sz="2400" i="0" dirty="0"/>
              <a:t>-axis. The </a:t>
            </a:r>
            <a:r>
              <a:rPr lang="en-US" sz="2400" dirty="0"/>
              <a:t>y</a:t>
            </a:r>
            <a:r>
              <a:rPr lang="en-US" sz="2400" i="0" dirty="0"/>
              <a:t>-coordinate of this point is always 0. </a:t>
            </a:r>
          </a:p>
        </p:txBody>
      </p:sp>
      <p:pic>
        <p:nvPicPr>
          <p:cNvPr id="114715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3151188" cy="530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990600"/>
          </a:xfrm>
        </p:spPr>
        <p:txBody>
          <a:bodyPr/>
          <a:lstStyle/>
          <a:p>
            <a:r>
              <a:rPr lang="en-US" dirty="0" smtClean="0"/>
              <a:t>Axial Intercepts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1" grpId="0"/>
      <p:bldP spid="1147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746125" y="1555750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i="0"/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685800" y="1524000"/>
            <a:ext cx="36599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 dirty="0"/>
              <a:t>Find the </a:t>
            </a:r>
            <a:r>
              <a:rPr lang="en-US" sz="2400" dirty="0"/>
              <a:t>x-</a:t>
            </a:r>
            <a:r>
              <a:rPr lang="en-US" sz="2400" i="0" dirty="0"/>
              <a:t> and </a:t>
            </a:r>
            <a:r>
              <a:rPr lang="en-US" sz="2400" dirty="0"/>
              <a:t>y</a:t>
            </a:r>
            <a:r>
              <a:rPr lang="en-US" sz="2400" i="0" dirty="0"/>
              <a:t>-intercepts.</a:t>
            </a:r>
          </a:p>
        </p:txBody>
      </p:sp>
      <p:pic>
        <p:nvPicPr>
          <p:cNvPr id="115740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2838450" cy="2781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sz="3600" dirty="0" smtClean="0"/>
              <a:t>Example: Finding Intercepts From a Graph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2416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0" dirty="0"/>
              <a:t>5</a:t>
            </a:r>
            <a:r>
              <a:rPr lang="en-US" sz="2400" b="1" dirty="0"/>
              <a:t>x</a:t>
            </a:r>
            <a:r>
              <a:rPr lang="en-US" sz="2400" b="1" i="0" dirty="0"/>
              <a:t> – 2</a:t>
            </a:r>
            <a:r>
              <a:rPr lang="en-US" sz="2400" b="1" dirty="0"/>
              <a:t>y</a:t>
            </a:r>
            <a:r>
              <a:rPr lang="en-US" sz="2400" b="1" i="0" dirty="0"/>
              <a:t> = 10</a:t>
            </a: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425450" y="990600"/>
            <a:ext cx="36599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 dirty="0"/>
              <a:t>Find the </a:t>
            </a:r>
            <a:r>
              <a:rPr lang="en-US" sz="2400" dirty="0"/>
              <a:t>x-</a:t>
            </a:r>
            <a:r>
              <a:rPr lang="en-US" sz="2400" i="0" dirty="0"/>
              <a:t> and </a:t>
            </a:r>
            <a:r>
              <a:rPr lang="en-US" sz="2400" dirty="0"/>
              <a:t>y</a:t>
            </a:r>
            <a:r>
              <a:rPr lang="en-US" sz="2400" i="0" dirty="0"/>
              <a:t>-intercepts.</a:t>
            </a:r>
          </a:p>
        </p:txBody>
      </p:sp>
      <p:sp>
        <p:nvSpPr>
          <p:cNvPr id="28" name="Title 9"/>
          <p:cNvSpPr txBox="1">
            <a:spLocks/>
          </p:cNvSpPr>
          <p:nvPr/>
        </p:nvSpPr>
        <p:spPr>
          <a:xfrm>
            <a:off x="381000" y="152400"/>
            <a:ext cx="6096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Intercepts From Equation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746125" y="1524000"/>
            <a:ext cx="36599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 dirty="0"/>
              <a:t>Find the </a:t>
            </a:r>
            <a:r>
              <a:rPr lang="en-US" sz="2400" dirty="0"/>
              <a:t>x-</a:t>
            </a:r>
            <a:r>
              <a:rPr lang="en-US" sz="2400" i="0" dirty="0"/>
              <a:t> and </a:t>
            </a:r>
            <a:r>
              <a:rPr lang="en-US" sz="2400" dirty="0"/>
              <a:t>y</a:t>
            </a:r>
            <a:r>
              <a:rPr lang="en-US" sz="2400" i="0" dirty="0"/>
              <a:t>-intercepts.</a:t>
            </a:r>
          </a:p>
        </p:txBody>
      </p:sp>
      <p:pic>
        <p:nvPicPr>
          <p:cNvPr id="11777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2571750" cy="2543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36599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 dirty="0"/>
              <a:t>Find the </a:t>
            </a:r>
            <a:r>
              <a:rPr lang="en-US" sz="2400" dirty="0"/>
              <a:t>x-</a:t>
            </a:r>
            <a:r>
              <a:rPr lang="en-US" sz="2400" i="0" dirty="0"/>
              <a:t> and </a:t>
            </a:r>
            <a:r>
              <a:rPr lang="en-US" sz="2400" dirty="0"/>
              <a:t>y</a:t>
            </a:r>
            <a:r>
              <a:rPr lang="en-US" sz="2400" i="0" dirty="0"/>
              <a:t>-intercepts.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609600" y="1352550"/>
            <a:ext cx="2971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0" dirty="0"/>
              <a:t>–3</a:t>
            </a:r>
            <a:r>
              <a:rPr lang="en-US" sz="2400" b="1" dirty="0"/>
              <a:t>x</a:t>
            </a:r>
            <a:r>
              <a:rPr lang="en-US" sz="2400" b="1" i="0" dirty="0"/>
              <a:t> + 5</a:t>
            </a:r>
            <a:r>
              <a:rPr lang="en-US" sz="2400" b="1" dirty="0"/>
              <a:t>y</a:t>
            </a:r>
            <a:r>
              <a:rPr lang="en-US" sz="2400" b="1" i="0" dirty="0"/>
              <a:t> = 30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7620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47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Theme247</Template>
  <TotalTime>139</TotalTime>
  <Words>1063</Words>
  <Application>Microsoft Office PowerPoint</Application>
  <PresentationFormat>On-screen Show (4:3)</PresentationFormat>
  <Paragraphs>211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Symbol</vt:lpstr>
      <vt:lpstr>Times New Roman</vt:lpstr>
      <vt:lpstr>Wingdings</vt:lpstr>
      <vt:lpstr>Theme247</vt:lpstr>
      <vt:lpstr>Equation</vt:lpstr>
      <vt:lpstr>Standard Form</vt:lpstr>
      <vt:lpstr>Vocabulary</vt:lpstr>
      <vt:lpstr>Standard Form</vt:lpstr>
      <vt:lpstr>Standard Form</vt:lpstr>
      <vt:lpstr>Axial Intercepts</vt:lpstr>
      <vt:lpstr>Example: Finding Intercepts From a Graph</vt:lpstr>
      <vt:lpstr>PowerPoint Presentation</vt:lpstr>
      <vt:lpstr>Your Turn:</vt:lpstr>
      <vt:lpstr>Your Turn:</vt:lpstr>
      <vt:lpstr>PowerPoint Presentation</vt:lpstr>
      <vt:lpstr>Graphing Using Standard Form</vt:lpstr>
      <vt:lpstr>Example: Graphing Standard Form</vt:lpstr>
      <vt:lpstr>PowerPoint Presentation</vt:lpstr>
      <vt:lpstr>Your Turn:</vt:lpstr>
      <vt:lpstr>PowerPoint Presentation</vt:lpstr>
      <vt:lpstr>Equations of Horizontal and Vertical Lines</vt:lpstr>
      <vt:lpstr>Equations of Horizontal Lines</vt:lpstr>
      <vt:lpstr>Horizontal Line</vt:lpstr>
      <vt:lpstr>Horizontal Line</vt:lpstr>
      <vt:lpstr>Example 1: Horizontal Line</vt:lpstr>
      <vt:lpstr>Example 1: Horizontal Line</vt:lpstr>
      <vt:lpstr>Your Turn:</vt:lpstr>
      <vt:lpstr>Equations of Vertical Lines</vt:lpstr>
      <vt:lpstr>Vertical Line</vt:lpstr>
      <vt:lpstr>Vertical Line</vt:lpstr>
      <vt:lpstr>Example 2: Vertical Line</vt:lpstr>
      <vt:lpstr>Example 2: Vertical Line</vt:lpstr>
      <vt:lpstr>Your Turn:</vt:lpstr>
      <vt:lpstr>Linear Equations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creator>Bill</dc:creator>
  <cp:lastModifiedBy>Karamisir Mumin</cp:lastModifiedBy>
  <cp:revision>13</cp:revision>
  <dcterms:created xsi:type="dcterms:W3CDTF">2012-10-21T14:15:02Z</dcterms:created>
  <dcterms:modified xsi:type="dcterms:W3CDTF">2017-12-11T17:42:08Z</dcterms:modified>
</cp:coreProperties>
</file>