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8" r:id="rId3"/>
    <p:sldId id="292" r:id="rId4"/>
    <p:sldId id="261" r:id="rId5"/>
    <p:sldId id="262" r:id="rId6"/>
    <p:sldId id="264" r:id="rId7"/>
    <p:sldId id="267" r:id="rId8"/>
    <p:sldId id="268" r:id="rId9"/>
    <p:sldId id="293" r:id="rId10"/>
    <p:sldId id="274" r:id="rId11"/>
    <p:sldId id="294" r:id="rId12"/>
    <p:sldId id="285" r:id="rId13"/>
    <p:sldId id="275" r:id="rId14"/>
    <p:sldId id="277" r:id="rId15"/>
    <p:sldId id="281" r:id="rId16"/>
    <p:sldId id="283" r:id="rId17"/>
    <p:sldId id="286" r:id="rId18"/>
    <p:sldId id="28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1674DE-C12E-4CE7-A50D-BE3ADD73652B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98D6B6-E179-42A2-9459-3C10234A28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169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B853F5-77CE-4927-9355-08D9674C189B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2445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B853F5-77CE-4927-9355-08D9674C189B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4700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B853F5-77CE-4927-9355-08D9674C189B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471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8CD514-A1C0-44F5-AF56-4FC774E86DC0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D21324-F1F5-4F21-A542-BCA7FC8A5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8CD514-A1C0-44F5-AF56-4FC774E86DC0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D21324-F1F5-4F21-A542-BCA7FC8A5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8CD514-A1C0-44F5-AF56-4FC774E86DC0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D21324-F1F5-4F21-A542-BCA7FC8A5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1625" y="1676400"/>
            <a:ext cx="8540750" cy="4422775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fld id="{458CD514-A1C0-44F5-AF56-4FC774E86DC0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fld id="{44D21324-F1F5-4F21-A542-BCA7FC8A5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fld id="{458CD514-A1C0-44F5-AF56-4FC774E86DC0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fld id="{44D21324-F1F5-4F21-A542-BCA7FC8A5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76400"/>
            <a:ext cx="4194175" cy="21351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63988"/>
            <a:ext cx="4194175" cy="2135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3048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fld id="{458CD514-A1C0-44F5-AF56-4FC774E86DC0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fld id="{44D21324-F1F5-4F21-A542-BCA7FC8A5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8CD514-A1C0-44F5-AF56-4FC774E86DC0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D21324-F1F5-4F21-A542-BCA7FC8A5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8CD514-A1C0-44F5-AF56-4FC774E86DC0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D21324-F1F5-4F21-A542-BCA7FC8A5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8CD514-A1C0-44F5-AF56-4FC774E86DC0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D21324-F1F5-4F21-A542-BCA7FC8A5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8CD514-A1C0-44F5-AF56-4FC774E86DC0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D21324-F1F5-4F21-A542-BCA7FC8A5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8CD514-A1C0-44F5-AF56-4FC774E86DC0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D21324-F1F5-4F21-A542-BCA7FC8A5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8CD514-A1C0-44F5-AF56-4FC774E86DC0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D21324-F1F5-4F21-A542-BCA7FC8A5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8CD514-A1C0-44F5-AF56-4FC774E86DC0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D21324-F1F5-4F21-A542-BCA7FC8A5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8CD514-A1C0-44F5-AF56-4FC774E86DC0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D21324-F1F5-4F21-A542-BCA7FC8A5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5791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458CD514-A1C0-44F5-AF56-4FC774E86DC0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4D21324-F1F5-4F21-A542-BCA7FC8A56B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" name="Picture 3" descr="C:\Users\Bill\Desktop\Desktop\math.jpg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705600" y="0"/>
            <a:ext cx="2286000" cy="16764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ransition>
    <p:rand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Parallel and Perpendicular Lines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Section 5-6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3931" name="Picture 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676400"/>
            <a:ext cx="7753350" cy="3638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381000"/>
            <a:ext cx="5791200" cy="838200"/>
          </a:xfrm>
        </p:spPr>
        <p:txBody>
          <a:bodyPr/>
          <a:lstStyle/>
          <a:p>
            <a:r>
              <a:rPr lang="en-US" sz="4000" dirty="0" smtClean="0"/>
              <a:t>Perpendicular Lines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5638800"/>
            <a:ext cx="76626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Perpendicular lines have slopes that are </a:t>
            </a:r>
            <a:r>
              <a:rPr lang="en-US" sz="2400" i="1" dirty="0" smtClean="0">
                <a:solidFill>
                  <a:srgbClr val="FF0000"/>
                </a:solidFill>
              </a:rPr>
              <a:t>opposite reciprocals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93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85800" y="228600"/>
            <a:ext cx="5791200" cy="1066800"/>
          </a:xfrm>
        </p:spPr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85800" y="1981200"/>
            <a:ext cx="7924800" cy="4114800"/>
          </a:xfrm>
        </p:spPr>
        <p:txBody>
          <a:bodyPr/>
          <a:lstStyle/>
          <a:p>
            <a:r>
              <a:rPr lang="en-US" i="1" dirty="0" smtClean="0">
                <a:solidFill>
                  <a:srgbClr val="FF0000"/>
                </a:solidFill>
              </a:rPr>
              <a:t>Opposite Reciprocals</a:t>
            </a:r>
            <a:r>
              <a:rPr lang="en-US" dirty="0" smtClean="0"/>
              <a:t> – two numbers whose product is  – 1. </a:t>
            </a:r>
          </a:p>
          <a:p>
            <a:pPr lvl="1"/>
            <a:r>
              <a:rPr lang="en-US" dirty="0" smtClean="0"/>
              <a:t>Example: </a:t>
            </a:r>
          </a:p>
          <a:p>
            <a:pPr lvl="2"/>
            <a:r>
              <a:rPr lang="en-US" dirty="0" smtClean="0"/>
              <a:t>To find the opposite reciprocal (also called negative reciprocal) of – 3/4, first find the reciprocal, –4/3. </a:t>
            </a:r>
          </a:p>
          <a:p>
            <a:pPr lvl="2"/>
            <a:r>
              <a:rPr lang="en-US" dirty="0" smtClean="0"/>
              <a:t>Then write its opposite, 4/3. </a:t>
            </a:r>
          </a:p>
          <a:p>
            <a:pPr lvl="2"/>
            <a:r>
              <a:rPr lang="en-US" dirty="0" smtClean="0"/>
              <a:t>Since -3/4 </a:t>
            </a:r>
            <a:r>
              <a:rPr lang="en-US" dirty="0" smtClean="0">
                <a:latin typeface="Cambria Math"/>
                <a:ea typeface="Cambria Math"/>
              </a:rPr>
              <a:t>∙</a:t>
            </a:r>
            <a:r>
              <a:rPr lang="en-US" dirty="0" smtClean="0"/>
              <a:t> 4/3 = -1, therefore 4/3 is the opposite reciprocal of -3/4.</a:t>
            </a:r>
            <a:endParaRPr lang="en-US" sz="2800" dirty="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1127125" y="1298575"/>
            <a:ext cx="6557963" cy="4267200"/>
            <a:chOff x="710" y="818"/>
            <a:chExt cx="4131" cy="2688"/>
          </a:xfrm>
        </p:grpSpPr>
        <p:sp>
          <p:nvSpPr>
            <p:cNvPr id="300043" name="Text Box 11"/>
            <p:cNvSpPr txBox="1">
              <a:spLocks noChangeArrowheads="1"/>
            </p:cNvSpPr>
            <p:nvPr/>
          </p:nvSpPr>
          <p:spPr bwMode="auto">
            <a:xfrm>
              <a:off x="710" y="818"/>
              <a:ext cx="1165" cy="291"/>
            </a:xfrm>
            <a:prstGeom prst="rect">
              <a:avLst/>
            </a:prstGeom>
            <a:solidFill>
              <a:srgbClr val="800080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Helpful Hint</a:t>
              </a:r>
            </a:p>
          </p:txBody>
        </p:sp>
        <p:sp>
          <p:nvSpPr>
            <p:cNvPr id="300045" name="Rectangle 13"/>
            <p:cNvSpPr>
              <a:spLocks noChangeArrowheads="1"/>
            </p:cNvSpPr>
            <p:nvPr/>
          </p:nvSpPr>
          <p:spPr bwMode="auto">
            <a:xfrm>
              <a:off x="713" y="1104"/>
              <a:ext cx="4128" cy="2402"/>
            </a:xfrm>
            <a:prstGeom prst="rect">
              <a:avLst/>
            </a:prstGeom>
            <a:noFill/>
            <a:ln w="19050" algn="ctr">
              <a:solidFill>
                <a:srgbClr val="993366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300046" name="Text Box 14"/>
          <p:cNvSpPr txBox="1">
            <a:spLocks noChangeArrowheads="1"/>
          </p:cNvSpPr>
          <p:nvPr/>
        </p:nvSpPr>
        <p:spPr bwMode="auto">
          <a:xfrm>
            <a:off x="1219200" y="1905000"/>
            <a:ext cx="6073775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dirty="0"/>
              <a:t>If you know the slope of a line, the slope of a perpendicular line will be the "opposite reciprocal.” </a:t>
            </a:r>
          </a:p>
        </p:txBody>
      </p:sp>
      <p:pic>
        <p:nvPicPr>
          <p:cNvPr id="300048" name="Picture 16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3124200"/>
            <a:ext cx="1190625" cy="733425"/>
          </a:xfrm>
          <a:prstGeom prst="rect">
            <a:avLst/>
          </a:prstGeom>
          <a:noFill/>
        </p:spPr>
      </p:pic>
      <p:pic>
        <p:nvPicPr>
          <p:cNvPr id="300049" name="Picture 17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3962400"/>
            <a:ext cx="1104900" cy="733425"/>
          </a:xfrm>
          <a:prstGeom prst="rect">
            <a:avLst/>
          </a:prstGeom>
          <a:noFill/>
        </p:spPr>
      </p:pic>
      <p:pic>
        <p:nvPicPr>
          <p:cNvPr id="300050" name="Picture 18" descr="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24200" y="4724400"/>
            <a:ext cx="1266825" cy="733425"/>
          </a:xfrm>
          <a:prstGeom prst="rect">
            <a:avLst/>
          </a:prstGeom>
          <a:noFill/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85800" y="304800"/>
            <a:ext cx="5791200" cy="838200"/>
          </a:xfrm>
        </p:spPr>
        <p:txBody>
          <a:bodyPr/>
          <a:lstStyle/>
          <a:p>
            <a:r>
              <a:rPr lang="en-US" sz="4000" dirty="0" smtClean="0"/>
              <a:t>Opposite Reciprocals</a:t>
            </a:r>
            <a:endParaRPr lang="en-US" sz="40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28600" y="1523999"/>
            <a:ext cx="8207375" cy="1076325"/>
            <a:chOff x="398" y="1195"/>
            <a:chExt cx="5170" cy="678"/>
          </a:xfrm>
        </p:grpSpPr>
        <p:sp>
          <p:nvSpPr>
            <p:cNvPr id="315396" name="Text Box 4"/>
            <p:cNvSpPr txBox="1">
              <a:spLocks noChangeArrowheads="1"/>
            </p:cNvSpPr>
            <p:nvPr/>
          </p:nvSpPr>
          <p:spPr bwMode="auto">
            <a:xfrm>
              <a:off x="398" y="1195"/>
              <a:ext cx="5170" cy="61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sz="2400" dirty="0"/>
                <a:t>Identify which lines are perpendicular: </a:t>
              </a:r>
              <a:r>
                <a:rPr lang="en-US" sz="2400" i="1" dirty="0"/>
                <a:t>y</a:t>
              </a:r>
              <a:r>
                <a:rPr lang="en-US" sz="2400" dirty="0"/>
                <a:t> = 3; </a:t>
              </a:r>
              <a:r>
                <a:rPr lang="en-US" sz="2400" i="1" dirty="0"/>
                <a:t>x</a:t>
              </a:r>
              <a:r>
                <a:rPr lang="en-US" sz="2400" dirty="0"/>
                <a:t> = –2; </a:t>
              </a:r>
              <a:r>
                <a:rPr lang="en-US" sz="2400" i="1" dirty="0"/>
                <a:t>y </a:t>
              </a:r>
              <a:r>
                <a:rPr lang="en-US" sz="2400" dirty="0"/>
                <a:t>= 3</a:t>
              </a:r>
              <a:r>
                <a:rPr lang="en-US" sz="2400" i="1" dirty="0"/>
                <a:t>x;                      </a:t>
              </a:r>
              <a:r>
                <a:rPr lang="en-US" sz="2400" i="1" dirty="0" smtClean="0"/>
                <a:t>                   		     </a:t>
              </a:r>
              <a:r>
                <a:rPr lang="en-US" b="1" i="1" dirty="0" smtClean="0"/>
                <a:t>.      </a:t>
              </a:r>
              <a:endParaRPr lang="en-US" b="1" dirty="0"/>
            </a:p>
          </p:txBody>
        </p:sp>
        <p:pic>
          <p:nvPicPr>
            <p:cNvPr id="315397" name="Picture 5" descr="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94" y="1435"/>
              <a:ext cx="1326" cy="438"/>
            </a:xfrm>
            <a:prstGeom prst="rect">
              <a:avLst/>
            </a:prstGeom>
            <a:noFill/>
          </p:spPr>
        </p:pic>
      </p:grpSp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685800" y="304800"/>
            <a:ext cx="5791200" cy="990600"/>
          </a:xfrm>
        </p:spPr>
        <p:txBody>
          <a:bodyPr/>
          <a:lstStyle/>
          <a:p>
            <a:r>
              <a:rPr lang="en-US" sz="3600" dirty="0" smtClean="0"/>
              <a:t>Example: Indentifying Perpendicular Lines</a:t>
            </a:r>
            <a:endParaRPr lang="en-US" sz="36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304800" y="1295400"/>
            <a:ext cx="8397875" cy="1123950"/>
            <a:chOff x="192" y="672"/>
            <a:chExt cx="5290" cy="708"/>
          </a:xfrm>
        </p:grpSpPr>
        <p:sp>
          <p:nvSpPr>
            <p:cNvPr id="295943" name="Text Box 7"/>
            <p:cNvSpPr txBox="1">
              <a:spLocks noChangeArrowheads="1"/>
            </p:cNvSpPr>
            <p:nvPr/>
          </p:nvSpPr>
          <p:spPr bwMode="auto">
            <a:xfrm>
              <a:off x="192" y="672"/>
              <a:ext cx="5290" cy="66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sz="2400" dirty="0"/>
                <a:t>Identify which lines are perpendicular: </a:t>
              </a:r>
              <a:r>
                <a:rPr lang="en-US" sz="2400" i="1" dirty="0"/>
                <a:t>y = </a:t>
              </a:r>
              <a:r>
                <a:rPr lang="en-US" sz="2400" dirty="0"/>
                <a:t>–4; </a:t>
              </a:r>
              <a:r>
                <a:rPr lang="en-US" sz="2400" i="1" dirty="0"/>
                <a:t>y</a:t>
              </a:r>
              <a:r>
                <a:rPr lang="en-US" sz="2400" dirty="0"/>
                <a:t> – 6 = 5(</a:t>
              </a:r>
              <a:r>
                <a:rPr lang="en-US" sz="2400" i="1" dirty="0"/>
                <a:t>x</a:t>
              </a:r>
              <a:r>
                <a:rPr lang="en-US" sz="2400" dirty="0"/>
                <a:t> + 4); </a:t>
              </a:r>
              <a:r>
                <a:rPr lang="en-US" sz="2400" dirty="0" smtClean="0"/>
                <a:t>    </a:t>
              </a:r>
              <a:r>
                <a:rPr lang="en-US" sz="2400" i="1" dirty="0" smtClean="0"/>
                <a:t>x </a:t>
              </a:r>
              <a:r>
                <a:rPr lang="en-US" sz="2400" dirty="0"/>
                <a:t>= 3; </a:t>
              </a:r>
              <a:r>
                <a:rPr lang="en-US" sz="2400" i="1" dirty="0"/>
                <a:t>y =</a:t>
              </a:r>
              <a:r>
                <a:rPr lang="en-US" sz="2400" dirty="0"/>
                <a:t>    </a:t>
              </a:r>
            </a:p>
          </p:txBody>
        </p:sp>
        <p:pic>
          <p:nvPicPr>
            <p:cNvPr id="295945" name="Picture 9" descr="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56" y="960"/>
              <a:ext cx="828" cy="420"/>
            </a:xfrm>
            <a:prstGeom prst="rect">
              <a:avLst/>
            </a:prstGeom>
            <a:noFill/>
          </p:spPr>
        </p:pic>
      </p:grpSp>
      <p:sp>
        <p:nvSpPr>
          <p:cNvPr id="28" name="Title 27"/>
          <p:cNvSpPr>
            <a:spLocks noGrp="1"/>
          </p:cNvSpPr>
          <p:nvPr>
            <p:ph type="title"/>
          </p:nvPr>
        </p:nvSpPr>
        <p:spPr>
          <a:xfrm>
            <a:off x="685800" y="228600"/>
            <a:ext cx="5791200" cy="990600"/>
          </a:xfrm>
        </p:spPr>
        <p:txBody>
          <a:bodyPr/>
          <a:lstStyle/>
          <a:p>
            <a:r>
              <a:rPr lang="en-US" dirty="0" smtClean="0"/>
              <a:t>Your Turn: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61" name="Text Box 5"/>
          <p:cNvSpPr txBox="1">
            <a:spLocks noChangeArrowheads="1"/>
          </p:cNvSpPr>
          <p:nvPr/>
        </p:nvSpPr>
        <p:spPr bwMode="auto">
          <a:xfrm>
            <a:off x="457200" y="1692275"/>
            <a:ext cx="8229600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/>
              <a:t>Write an equation in slope-intercept form for the line that passes through (4, 10) and is parallel to the line described by </a:t>
            </a:r>
            <a:r>
              <a:rPr lang="en-US" sz="2400" i="1" dirty="0"/>
              <a:t>y</a:t>
            </a:r>
            <a:r>
              <a:rPr lang="en-US" sz="2400" dirty="0"/>
              <a:t> = 3</a:t>
            </a:r>
            <a:r>
              <a:rPr lang="en-US" sz="2400" i="1" dirty="0"/>
              <a:t>x</a:t>
            </a:r>
            <a:r>
              <a:rPr lang="en-US" sz="2400" dirty="0"/>
              <a:t> + 8.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381000" y="228600"/>
            <a:ext cx="6248400" cy="914400"/>
          </a:xfrm>
        </p:spPr>
        <p:txBody>
          <a:bodyPr/>
          <a:lstStyle/>
          <a:p>
            <a:r>
              <a:rPr lang="en-US" sz="3600" dirty="0" smtClean="0"/>
              <a:t>Example: Writing Equations of Parallel and Perpendicular Lines</a:t>
            </a:r>
            <a:endParaRPr lang="en-US" sz="36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9" name="Text Box 5"/>
          <p:cNvSpPr txBox="1">
            <a:spLocks noChangeArrowheads="1"/>
          </p:cNvSpPr>
          <p:nvPr/>
        </p:nvSpPr>
        <p:spPr bwMode="auto">
          <a:xfrm>
            <a:off x="152400" y="1447800"/>
            <a:ext cx="8763000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dirty="0"/>
              <a:t>Write an equation in slope-intercept form for the line that passes through (2, –1) and is perpendicular to the line described by </a:t>
            </a:r>
            <a:r>
              <a:rPr lang="en-US" sz="2400" dirty="0" smtClean="0"/>
              <a:t>               </a:t>
            </a:r>
            <a:r>
              <a:rPr lang="en-US" sz="2400" i="1" dirty="0" smtClean="0"/>
              <a:t>y</a:t>
            </a:r>
            <a:r>
              <a:rPr lang="en-US" sz="2400" dirty="0" smtClean="0"/>
              <a:t> </a:t>
            </a:r>
            <a:r>
              <a:rPr lang="en-US" sz="2400" dirty="0"/>
              <a:t>= 2</a:t>
            </a:r>
            <a:r>
              <a:rPr lang="en-US" sz="2400" i="1" dirty="0"/>
              <a:t>x</a:t>
            </a:r>
            <a:r>
              <a:rPr lang="en-US" sz="2400" dirty="0"/>
              <a:t> – 5.</a:t>
            </a:r>
          </a:p>
        </p:txBody>
      </p:sp>
      <p:sp>
        <p:nvSpPr>
          <p:cNvPr id="19" name="Title 12"/>
          <p:cNvSpPr txBox="1">
            <a:spLocks/>
          </p:cNvSpPr>
          <p:nvPr/>
        </p:nvSpPr>
        <p:spPr>
          <a:xfrm>
            <a:off x="381000" y="228600"/>
            <a:ext cx="6248400" cy="9144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Example: Writing Equations of Parallel and Perpendicular Lines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533400" y="1447800"/>
            <a:ext cx="8283575" cy="1123950"/>
            <a:chOff x="542" y="1056"/>
            <a:chExt cx="5218" cy="708"/>
          </a:xfrm>
        </p:grpSpPr>
        <p:sp>
          <p:nvSpPr>
            <p:cNvPr id="305157" name="Text Box 5"/>
            <p:cNvSpPr txBox="1">
              <a:spLocks noChangeArrowheads="1"/>
            </p:cNvSpPr>
            <p:nvPr/>
          </p:nvSpPr>
          <p:spPr bwMode="auto">
            <a:xfrm>
              <a:off x="542" y="1056"/>
              <a:ext cx="5218" cy="57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sz="2400" dirty="0"/>
                <a:t>Write an equation in slope-intercept form for the line that passes through (5, 7) and is parallel to the line described by </a:t>
              </a:r>
              <a:r>
                <a:rPr lang="en-US" sz="2400" i="1" dirty="0"/>
                <a:t>y </a:t>
              </a:r>
              <a:r>
                <a:rPr lang="en-US" sz="2400" dirty="0"/>
                <a:t>=   </a:t>
              </a:r>
              <a:r>
                <a:rPr lang="en-US" sz="2400" dirty="0" smtClean="0"/>
                <a:t>   </a:t>
              </a:r>
              <a:r>
                <a:rPr lang="en-US" sz="2400" i="1" dirty="0"/>
                <a:t>x </a:t>
              </a:r>
              <a:r>
                <a:rPr lang="en-US" sz="2400" dirty="0"/>
                <a:t>– 6. </a:t>
              </a:r>
            </a:p>
          </p:txBody>
        </p:sp>
        <p:pic>
          <p:nvPicPr>
            <p:cNvPr id="305159" name="Picture 7" descr="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958" y="1344"/>
              <a:ext cx="156" cy="420"/>
            </a:xfrm>
            <a:prstGeom prst="rect">
              <a:avLst/>
            </a:prstGeom>
            <a:noFill/>
          </p:spPr>
        </p:pic>
      </p:grpSp>
      <p:sp>
        <p:nvSpPr>
          <p:cNvPr id="21" name="Title 20"/>
          <p:cNvSpPr>
            <a:spLocks noGrp="1"/>
          </p:cNvSpPr>
          <p:nvPr>
            <p:ph type="title"/>
          </p:nvPr>
        </p:nvSpPr>
        <p:spPr>
          <a:xfrm>
            <a:off x="685800" y="228600"/>
            <a:ext cx="5791200" cy="1066800"/>
          </a:xfrm>
        </p:spPr>
        <p:txBody>
          <a:bodyPr/>
          <a:lstStyle/>
          <a:p>
            <a:r>
              <a:rPr lang="en-US" dirty="0" smtClean="0"/>
              <a:t>Your Turn: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6" name="Text Box 6"/>
          <p:cNvSpPr txBox="1">
            <a:spLocks noChangeArrowheads="1"/>
          </p:cNvSpPr>
          <p:nvPr/>
        </p:nvSpPr>
        <p:spPr bwMode="auto">
          <a:xfrm>
            <a:off x="533400" y="1295400"/>
            <a:ext cx="8283575" cy="131112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/>
              <a:t>Write an equation in slope-intercept form for the line that passes through (–5, 3) and is perpendicular to the line described </a:t>
            </a:r>
            <a:r>
              <a:rPr lang="en-US" sz="2400" dirty="0" smtClean="0"/>
              <a:t>by         </a:t>
            </a:r>
            <a:r>
              <a:rPr lang="en-US" sz="2400" i="1" dirty="0"/>
              <a:t>y </a:t>
            </a:r>
            <a:r>
              <a:rPr lang="en-US" sz="2400" dirty="0"/>
              <a:t>= 5x. </a:t>
            </a:r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685800" y="228600"/>
            <a:ext cx="5791200" cy="914400"/>
          </a:xfrm>
        </p:spPr>
        <p:txBody>
          <a:bodyPr/>
          <a:lstStyle/>
          <a:p>
            <a:r>
              <a:rPr lang="en-US" dirty="0" smtClean="0"/>
              <a:t>Your Turn: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609600"/>
            <a:ext cx="5791200" cy="762000"/>
          </a:xfrm>
        </p:spPr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US" sz="2800" dirty="0" smtClean="0"/>
              <a:t>Parallel lines</a:t>
            </a:r>
          </a:p>
          <a:p>
            <a:r>
              <a:rPr lang="en-US" sz="2800" dirty="0" smtClean="0"/>
              <a:t>Perpendicular lines</a:t>
            </a:r>
          </a:p>
          <a:p>
            <a:r>
              <a:rPr lang="en-US" sz="2800" dirty="0" smtClean="0"/>
              <a:t>Opposite reciprocals</a:t>
            </a:r>
          </a:p>
        </p:txBody>
      </p:sp>
    </p:spTree>
    <p:extLst>
      <p:ext uri="{BB962C8B-B14F-4D97-AF65-F5344CB8AC3E}">
        <p14:creationId xmlns:p14="http://schemas.microsoft.com/office/powerpoint/2010/main" val="3055649342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85800" y="228600"/>
            <a:ext cx="5791200" cy="1066800"/>
          </a:xfrm>
        </p:spPr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85800" y="1828800"/>
            <a:ext cx="7543800" cy="1371600"/>
          </a:xfrm>
        </p:spPr>
        <p:txBody>
          <a:bodyPr/>
          <a:lstStyle/>
          <a:p>
            <a:r>
              <a:rPr lang="en-US" sz="2800" i="1" dirty="0" smtClean="0">
                <a:solidFill>
                  <a:srgbClr val="FF0000"/>
                </a:solidFill>
              </a:rPr>
              <a:t>Parallel Lines</a:t>
            </a:r>
            <a:r>
              <a:rPr lang="en-US" sz="2800" dirty="0" smtClean="0"/>
              <a:t> - </a:t>
            </a:r>
            <a:r>
              <a:rPr lang="en-US" altLang="en-US" sz="2800" dirty="0" smtClean="0"/>
              <a:t>are lines in the same plane that never intersect.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</p:txBody>
      </p:sp>
      <p:pic>
        <p:nvPicPr>
          <p:cNvPr id="5" name="Picture 4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2743200"/>
            <a:ext cx="3454976" cy="214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 Box 33"/>
          <p:cNvSpPr txBox="1">
            <a:spLocks noChangeArrowheads="1"/>
          </p:cNvSpPr>
          <p:nvPr/>
        </p:nvSpPr>
        <p:spPr bwMode="auto">
          <a:xfrm>
            <a:off x="914400" y="5181600"/>
            <a:ext cx="708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dirty="0"/>
              <a:t>Line </a:t>
            </a:r>
            <a:r>
              <a:rPr lang="en-US" altLang="en-US" sz="2400" i="1" dirty="0"/>
              <a:t>WX</a:t>
            </a:r>
            <a:r>
              <a:rPr lang="en-US" altLang="en-US" sz="2400" dirty="0"/>
              <a:t> is parallel to line </a:t>
            </a:r>
            <a:r>
              <a:rPr lang="en-US" altLang="en-US" sz="2400" i="1" dirty="0"/>
              <a:t>YZ</a:t>
            </a:r>
            <a:r>
              <a:rPr lang="en-US" altLang="en-US" sz="2400" dirty="0"/>
              <a:t>.</a:t>
            </a:r>
          </a:p>
        </p:txBody>
      </p:sp>
      <p:grpSp>
        <p:nvGrpSpPr>
          <p:cNvPr id="10" name="Group 39"/>
          <p:cNvGrpSpPr>
            <a:grpSpLocks/>
          </p:cNvGrpSpPr>
          <p:nvPr/>
        </p:nvGrpSpPr>
        <p:grpSpPr bwMode="auto">
          <a:xfrm>
            <a:off x="914400" y="5791200"/>
            <a:ext cx="7086600" cy="457200"/>
            <a:chOff x="576" y="3600"/>
            <a:chExt cx="4464" cy="288"/>
          </a:xfrm>
        </p:grpSpPr>
        <p:grpSp>
          <p:nvGrpSpPr>
            <p:cNvPr id="11" name="Group 37"/>
            <p:cNvGrpSpPr>
              <a:grpSpLocks/>
            </p:cNvGrpSpPr>
            <p:nvPr/>
          </p:nvGrpSpPr>
          <p:grpSpPr bwMode="auto">
            <a:xfrm>
              <a:off x="576" y="3600"/>
              <a:ext cx="4464" cy="288"/>
              <a:chOff x="576" y="3600"/>
              <a:chExt cx="4464" cy="288"/>
            </a:xfrm>
          </p:grpSpPr>
          <p:sp>
            <p:nvSpPr>
              <p:cNvPr id="13" name="Text Box 34"/>
              <p:cNvSpPr txBox="1">
                <a:spLocks noChangeArrowheads="1"/>
              </p:cNvSpPr>
              <p:nvPr/>
            </p:nvSpPr>
            <p:spPr bwMode="auto">
              <a:xfrm>
                <a:off x="576" y="3600"/>
                <a:ext cx="446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2400" i="1" dirty="0"/>
                  <a:t>WX</a:t>
                </a:r>
                <a:r>
                  <a:rPr lang="en-US" altLang="en-US" sz="2400" dirty="0"/>
                  <a:t> </a:t>
                </a:r>
                <a:r>
                  <a:rPr lang="en-US" altLang="en-US" sz="2400" dirty="0" smtClean="0"/>
                  <a:t>  ||    </a:t>
                </a:r>
                <a:r>
                  <a:rPr lang="en-US" altLang="en-US" sz="2400" i="1" dirty="0" smtClean="0"/>
                  <a:t>YZ</a:t>
                </a:r>
                <a:r>
                  <a:rPr lang="en-US" altLang="en-US" sz="2400" dirty="0"/>
                  <a:t>.</a:t>
                </a:r>
              </a:p>
            </p:txBody>
          </p:sp>
          <p:sp>
            <p:nvSpPr>
              <p:cNvPr id="14" name="Line 35"/>
              <p:cNvSpPr>
                <a:spLocks noChangeShapeType="1"/>
              </p:cNvSpPr>
              <p:nvPr/>
            </p:nvSpPr>
            <p:spPr bwMode="auto">
              <a:xfrm>
                <a:off x="624" y="3648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arrow" w="med" len="med"/>
                <a:tailEnd type="arrow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2" name="Line 38"/>
            <p:cNvSpPr>
              <a:spLocks noChangeShapeType="1"/>
            </p:cNvSpPr>
            <p:nvPr/>
          </p:nvSpPr>
          <p:spPr bwMode="auto">
            <a:xfrm>
              <a:off x="1248" y="3648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63" name="Text Box 11"/>
          <p:cNvSpPr txBox="1">
            <a:spLocks noChangeArrowheads="1"/>
          </p:cNvSpPr>
          <p:nvPr/>
        </p:nvSpPr>
        <p:spPr bwMode="auto">
          <a:xfrm>
            <a:off x="457200" y="1905000"/>
            <a:ext cx="4511675" cy="224676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dirty="0"/>
              <a:t>These two lines are </a:t>
            </a:r>
            <a:r>
              <a:rPr lang="en-US" sz="2800" i="1" dirty="0"/>
              <a:t>parallel. </a:t>
            </a:r>
            <a:r>
              <a:rPr lang="en-US" sz="2800" i="1" dirty="0">
                <a:solidFill>
                  <a:srgbClr val="FF0000"/>
                </a:solidFill>
              </a:rPr>
              <a:t>Parallel lines </a:t>
            </a:r>
            <a:r>
              <a:rPr lang="en-US" sz="2800" dirty="0"/>
              <a:t>are lines in the same plane that have no points in common. In other words, they do not intersect</a:t>
            </a:r>
            <a:r>
              <a:rPr lang="en-US" sz="2000" dirty="0"/>
              <a:t>.</a:t>
            </a:r>
          </a:p>
        </p:txBody>
      </p:sp>
      <p:pic>
        <p:nvPicPr>
          <p:cNvPr id="279564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1676400"/>
            <a:ext cx="3590925" cy="2886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Lines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876800"/>
            <a:ext cx="83102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As seen on the graph, parallel lines have the </a:t>
            </a:r>
            <a:r>
              <a:rPr lang="en-US" sz="2800" b="1" u="sng" dirty="0" smtClean="0">
                <a:solidFill>
                  <a:srgbClr val="FF0000"/>
                </a:solidFill>
              </a:rPr>
              <a:t>same</a:t>
            </a:r>
            <a:r>
              <a:rPr lang="en-US" sz="2800" dirty="0" smtClean="0"/>
              <a:t> slope.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5638800"/>
            <a:ext cx="76113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For </a:t>
            </a:r>
            <a:r>
              <a:rPr lang="en-US" sz="2800" i="1" dirty="0" smtClean="0">
                <a:solidFill>
                  <a:srgbClr val="FF0000"/>
                </a:solidFill>
              </a:rPr>
              <a:t>y</a:t>
            </a:r>
            <a:r>
              <a:rPr lang="en-US" sz="2800" dirty="0" smtClean="0">
                <a:solidFill>
                  <a:srgbClr val="FF0000"/>
                </a:solidFill>
              </a:rPr>
              <a:t> = 3</a:t>
            </a:r>
            <a:r>
              <a:rPr lang="en-US" sz="2800" i="1" dirty="0" smtClean="0">
                <a:solidFill>
                  <a:srgbClr val="FF0000"/>
                </a:solidFill>
              </a:rPr>
              <a:t>x</a:t>
            </a:r>
            <a:r>
              <a:rPr lang="en-US" sz="2800" dirty="0" smtClean="0">
                <a:solidFill>
                  <a:srgbClr val="FF0000"/>
                </a:solidFill>
              </a:rPr>
              <a:t> + 100</a:t>
            </a:r>
            <a:r>
              <a:rPr lang="en-US" sz="2800" dirty="0" smtClean="0"/>
              <a:t>, </a:t>
            </a:r>
            <a:r>
              <a:rPr lang="en-US" sz="2800" i="1" dirty="0" smtClean="0">
                <a:solidFill>
                  <a:srgbClr val="FF0000"/>
                </a:solidFill>
              </a:rPr>
              <a:t>m</a:t>
            </a:r>
            <a:r>
              <a:rPr lang="en-US" sz="2800" dirty="0" smtClean="0">
                <a:solidFill>
                  <a:srgbClr val="FF0000"/>
                </a:solidFill>
              </a:rPr>
              <a:t> = 3 </a:t>
            </a:r>
            <a:r>
              <a:rPr lang="en-US" sz="2800" dirty="0" smtClean="0"/>
              <a:t>and for </a:t>
            </a:r>
            <a:r>
              <a:rPr lang="en-US" sz="2800" i="1" dirty="0" smtClean="0">
                <a:solidFill>
                  <a:schemeClr val="accent2"/>
                </a:solidFill>
              </a:rPr>
              <a:t>y</a:t>
            </a:r>
            <a:r>
              <a:rPr lang="en-US" sz="2800" dirty="0" smtClean="0">
                <a:solidFill>
                  <a:schemeClr val="accent2"/>
                </a:solidFill>
              </a:rPr>
              <a:t> = 3</a:t>
            </a:r>
            <a:r>
              <a:rPr lang="en-US" sz="2800" i="1" dirty="0" smtClean="0">
                <a:solidFill>
                  <a:schemeClr val="accent2"/>
                </a:solidFill>
              </a:rPr>
              <a:t>x</a:t>
            </a:r>
            <a:r>
              <a:rPr lang="en-US" sz="2800" dirty="0" smtClean="0">
                <a:solidFill>
                  <a:schemeClr val="accent2"/>
                </a:solidFill>
              </a:rPr>
              <a:t> + 50</a:t>
            </a:r>
            <a:r>
              <a:rPr lang="en-US" sz="2800" dirty="0" smtClean="0"/>
              <a:t>, </a:t>
            </a:r>
            <a:r>
              <a:rPr lang="en-US" sz="2800" i="1" dirty="0" smtClean="0">
                <a:solidFill>
                  <a:schemeClr val="accent2"/>
                </a:solidFill>
              </a:rPr>
              <a:t>m</a:t>
            </a:r>
            <a:r>
              <a:rPr lang="en-US" sz="2800" dirty="0" smtClean="0">
                <a:solidFill>
                  <a:schemeClr val="accent2"/>
                </a:solidFill>
              </a:rPr>
              <a:t> = 3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95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95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79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79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563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642" name="Picture 6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209800"/>
            <a:ext cx="7772400" cy="3648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Lines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80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2630" name="Picture 6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933575"/>
            <a:ext cx="7896225" cy="733425"/>
          </a:xfrm>
          <a:prstGeom prst="rect">
            <a:avLst/>
          </a:prstGeom>
          <a:noFill/>
        </p:spPr>
      </p:pic>
      <p:sp>
        <p:nvSpPr>
          <p:cNvPr id="282662" name="Text Box 38"/>
          <p:cNvSpPr txBox="1">
            <a:spLocks noChangeArrowheads="1"/>
          </p:cNvSpPr>
          <p:nvPr/>
        </p:nvSpPr>
        <p:spPr bwMode="auto">
          <a:xfrm>
            <a:off x="609600" y="1476375"/>
            <a:ext cx="4169731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Identify which lines are parallel.</a:t>
            </a:r>
          </a:p>
        </p:txBody>
      </p:sp>
      <p:sp>
        <p:nvSpPr>
          <p:cNvPr id="13" name="Title 22"/>
          <p:cNvSpPr txBox="1">
            <a:spLocks/>
          </p:cNvSpPr>
          <p:nvPr/>
        </p:nvSpPr>
        <p:spPr>
          <a:xfrm>
            <a:off x="685800" y="304800"/>
            <a:ext cx="5791200" cy="9144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Example: Identifying Parallel Lines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722" name="Text Box 26"/>
          <p:cNvSpPr txBox="1">
            <a:spLocks noChangeArrowheads="1"/>
          </p:cNvSpPr>
          <p:nvPr/>
        </p:nvSpPr>
        <p:spPr bwMode="auto">
          <a:xfrm>
            <a:off x="669925" y="1524000"/>
            <a:ext cx="4169731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Identify which lines are parallel.</a:t>
            </a:r>
          </a:p>
        </p:txBody>
      </p:sp>
      <p:sp>
        <p:nvSpPr>
          <p:cNvPr id="285723" name="Text Box 27"/>
          <p:cNvSpPr txBox="1">
            <a:spLocks noChangeArrowheads="1"/>
          </p:cNvSpPr>
          <p:nvPr/>
        </p:nvSpPr>
        <p:spPr bwMode="auto">
          <a:xfrm>
            <a:off x="657225" y="2057400"/>
            <a:ext cx="4642618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i="1" dirty="0"/>
              <a:t>y = </a:t>
            </a:r>
            <a:r>
              <a:rPr lang="en-US" sz="2400" b="1" dirty="0"/>
              <a:t>2</a:t>
            </a:r>
            <a:r>
              <a:rPr lang="en-US" sz="2400" b="1" i="1" dirty="0"/>
              <a:t>x + </a:t>
            </a:r>
            <a:r>
              <a:rPr lang="en-US" sz="2400" b="1" dirty="0"/>
              <a:t>2; </a:t>
            </a:r>
            <a:r>
              <a:rPr lang="en-US" sz="2400" b="1" i="1" dirty="0"/>
              <a:t>y = </a:t>
            </a:r>
            <a:r>
              <a:rPr lang="en-US" sz="2400" b="1" dirty="0"/>
              <a:t>2</a:t>
            </a:r>
            <a:r>
              <a:rPr lang="en-US" sz="2400" b="1" i="1" dirty="0"/>
              <a:t>x + </a:t>
            </a:r>
            <a:r>
              <a:rPr lang="en-US" sz="2400" b="1" dirty="0"/>
              <a:t>1; </a:t>
            </a:r>
            <a:r>
              <a:rPr lang="en-US" sz="2400" b="1" i="1" dirty="0"/>
              <a:t>y </a:t>
            </a:r>
            <a:r>
              <a:rPr lang="en-US" sz="2400" b="1" dirty="0"/>
              <a:t>= –4; </a:t>
            </a:r>
            <a:r>
              <a:rPr lang="en-US" sz="2400" b="1" i="1" dirty="0"/>
              <a:t>x =</a:t>
            </a:r>
            <a:r>
              <a:rPr lang="en-US" sz="2400" b="1" dirty="0"/>
              <a:t> 1</a:t>
            </a:r>
          </a:p>
        </p:txBody>
      </p:sp>
      <p:sp>
        <p:nvSpPr>
          <p:cNvPr id="24" name="Title 23"/>
          <p:cNvSpPr>
            <a:spLocks noGrp="1"/>
          </p:cNvSpPr>
          <p:nvPr>
            <p:ph type="title"/>
          </p:nvPr>
        </p:nvSpPr>
        <p:spPr>
          <a:xfrm>
            <a:off x="685800" y="228600"/>
            <a:ext cx="5791200" cy="1066800"/>
          </a:xfrm>
        </p:spPr>
        <p:txBody>
          <a:bodyPr/>
          <a:lstStyle/>
          <a:p>
            <a:r>
              <a:rPr lang="en-US" dirty="0" smtClean="0"/>
              <a:t>Your Turn: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5" name="Text Box 5"/>
          <p:cNvSpPr txBox="1">
            <a:spLocks noChangeArrowheads="1"/>
          </p:cNvSpPr>
          <p:nvPr/>
        </p:nvSpPr>
        <p:spPr bwMode="auto">
          <a:xfrm>
            <a:off x="669925" y="1524000"/>
            <a:ext cx="4169731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Identify which lines are parallel.</a:t>
            </a:r>
          </a:p>
        </p:txBody>
      </p:sp>
      <p:pic>
        <p:nvPicPr>
          <p:cNvPr id="286762" name="Picture 42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057400"/>
            <a:ext cx="7400925" cy="733425"/>
          </a:xfrm>
          <a:prstGeom prst="rect">
            <a:avLst/>
          </a:prstGeom>
          <a:noFill/>
        </p:spPr>
      </p:pic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685800" y="381000"/>
            <a:ext cx="5791200" cy="914400"/>
          </a:xfrm>
        </p:spPr>
        <p:txBody>
          <a:bodyPr/>
          <a:lstStyle/>
          <a:p>
            <a:r>
              <a:rPr lang="en-US" dirty="0" smtClean="0"/>
              <a:t>Your Turn: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85800" y="228600"/>
            <a:ext cx="5791200" cy="1066800"/>
          </a:xfrm>
        </p:spPr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85800" y="1828800"/>
            <a:ext cx="7315200" cy="1143000"/>
          </a:xfrm>
        </p:spPr>
        <p:txBody>
          <a:bodyPr/>
          <a:lstStyle/>
          <a:p>
            <a:r>
              <a:rPr lang="en-US" sz="2400" i="1" dirty="0" smtClean="0">
                <a:solidFill>
                  <a:srgbClr val="FF0000"/>
                </a:solidFill>
              </a:rPr>
              <a:t>Perpendicular Lines</a:t>
            </a:r>
            <a:r>
              <a:rPr lang="en-US" sz="2400" dirty="0" smtClean="0"/>
              <a:t> – lines that </a:t>
            </a:r>
            <a:r>
              <a:rPr lang="en-US" altLang="en-US" sz="2400" dirty="0" smtClean="0"/>
              <a:t>intersect to form 90</a:t>
            </a:r>
            <a:r>
              <a:rPr lang="en-US" altLang="en-US" sz="2400" baseline="30000" dirty="0" smtClean="0"/>
              <a:t>o</a:t>
            </a:r>
            <a:r>
              <a:rPr lang="en-US" altLang="en-US" sz="2400" dirty="0" smtClean="0"/>
              <a:t> angles, or right angles.</a:t>
            </a:r>
            <a:endParaRPr lang="en-US" sz="2400" dirty="0" smtClean="0"/>
          </a:p>
        </p:txBody>
      </p:sp>
      <p:pic>
        <p:nvPicPr>
          <p:cNvPr id="5" name="Picture 2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2971800"/>
            <a:ext cx="3707704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 Box 17"/>
          <p:cNvSpPr txBox="1">
            <a:spLocks noChangeArrowheads="1"/>
          </p:cNvSpPr>
          <p:nvPr/>
        </p:nvSpPr>
        <p:spPr bwMode="auto">
          <a:xfrm>
            <a:off x="685800" y="5029200"/>
            <a:ext cx="708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dirty="0"/>
              <a:t>Line </a:t>
            </a:r>
            <a:r>
              <a:rPr lang="en-US" altLang="en-US" sz="2400" i="1" dirty="0"/>
              <a:t>RS</a:t>
            </a:r>
            <a:r>
              <a:rPr lang="en-US" altLang="en-US" sz="2400" dirty="0"/>
              <a:t> is perpendicular to line </a:t>
            </a:r>
            <a:r>
              <a:rPr lang="en-US" altLang="en-US" sz="2400" i="1" dirty="0"/>
              <a:t>TU</a:t>
            </a:r>
            <a:r>
              <a:rPr lang="en-US" altLang="en-US" sz="2400" dirty="0"/>
              <a:t>.</a:t>
            </a:r>
          </a:p>
        </p:txBody>
      </p:sp>
      <p:grpSp>
        <p:nvGrpSpPr>
          <p:cNvPr id="10" name="Group 25"/>
          <p:cNvGrpSpPr>
            <a:grpSpLocks/>
          </p:cNvGrpSpPr>
          <p:nvPr/>
        </p:nvGrpSpPr>
        <p:grpSpPr bwMode="auto">
          <a:xfrm>
            <a:off x="838200" y="5638800"/>
            <a:ext cx="7086600" cy="457200"/>
            <a:chOff x="576" y="3600"/>
            <a:chExt cx="4464" cy="288"/>
          </a:xfrm>
        </p:grpSpPr>
        <p:grpSp>
          <p:nvGrpSpPr>
            <p:cNvPr id="11" name="Group 18"/>
            <p:cNvGrpSpPr>
              <a:grpSpLocks/>
            </p:cNvGrpSpPr>
            <p:nvPr/>
          </p:nvGrpSpPr>
          <p:grpSpPr bwMode="auto">
            <a:xfrm>
              <a:off x="576" y="3600"/>
              <a:ext cx="4464" cy="288"/>
              <a:chOff x="576" y="3600"/>
              <a:chExt cx="4464" cy="288"/>
            </a:xfrm>
          </p:grpSpPr>
          <p:grpSp>
            <p:nvGrpSpPr>
              <p:cNvPr id="13" name="Group 19"/>
              <p:cNvGrpSpPr>
                <a:grpSpLocks/>
              </p:cNvGrpSpPr>
              <p:nvPr/>
            </p:nvGrpSpPr>
            <p:grpSpPr bwMode="auto">
              <a:xfrm>
                <a:off x="576" y="3600"/>
                <a:ext cx="4464" cy="288"/>
                <a:chOff x="576" y="3600"/>
                <a:chExt cx="4464" cy="288"/>
              </a:xfrm>
            </p:grpSpPr>
            <p:sp>
              <p:nvSpPr>
                <p:cNvPr id="15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576" y="3600"/>
                  <a:ext cx="4464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en-US" sz="2400" i="1" dirty="0" smtClean="0"/>
                    <a:t> RS</a:t>
                  </a:r>
                  <a:r>
                    <a:rPr lang="en-US" altLang="en-US" sz="2400" dirty="0" smtClean="0"/>
                    <a:t>   </a:t>
                  </a:r>
                  <a:r>
                    <a:rPr lang="en-US" altLang="en-US" sz="2400" dirty="0"/>
                    <a:t>|  </a:t>
                  </a:r>
                  <a:r>
                    <a:rPr lang="en-US" altLang="en-US" sz="2400" dirty="0" smtClean="0"/>
                    <a:t>   </a:t>
                  </a:r>
                  <a:r>
                    <a:rPr lang="en-US" altLang="en-US" sz="2400" i="1" dirty="0" smtClean="0"/>
                    <a:t>TU</a:t>
                  </a:r>
                  <a:r>
                    <a:rPr lang="en-US" altLang="en-US" sz="2400" dirty="0"/>
                    <a:t>.</a:t>
                  </a:r>
                </a:p>
              </p:txBody>
            </p:sp>
            <p:sp>
              <p:nvSpPr>
                <p:cNvPr id="16" name="Line 21"/>
                <p:cNvSpPr>
                  <a:spLocks noChangeShapeType="1"/>
                </p:cNvSpPr>
                <p:nvPr/>
              </p:nvSpPr>
              <p:spPr bwMode="auto">
                <a:xfrm>
                  <a:off x="624" y="3648"/>
                  <a:ext cx="3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arrow" w="med" len="med"/>
                  <a:tailEnd type="arrow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4" name="Line 22"/>
              <p:cNvSpPr>
                <a:spLocks noChangeShapeType="1"/>
              </p:cNvSpPr>
              <p:nvPr/>
            </p:nvSpPr>
            <p:spPr bwMode="auto">
              <a:xfrm>
                <a:off x="1248" y="3648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arrow" w="med" len="med"/>
                <a:tailEnd type="arrow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2" name="Text Box 24"/>
            <p:cNvSpPr txBox="1">
              <a:spLocks noChangeArrowheads="1"/>
            </p:cNvSpPr>
            <p:nvPr/>
          </p:nvSpPr>
          <p:spPr bwMode="auto">
            <a:xfrm>
              <a:off x="857" y="3648"/>
              <a:ext cx="52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 smtClean="0"/>
                <a:t>  __</a:t>
              </a:r>
              <a:endParaRPr lang="en-US" b="1" dirty="0"/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7" grpId="0"/>
    </p:bldLst>
  </p:timing>
</p:sld>
</file>

<file path=ppt/theme/theme1.xml><?xml version="1.0" encoding="utf-8"?>
<a:theme xmlns:a="http://schemas.openxmlformats.org/drawingml/2006/main" name="Theme247">
  <a:themeElements>
    <a:clrScheme name="Office Them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Theme247</Template>
  <TotalTime>153</TotalTime>
  <Words>490</Words>
  <Application>Microsoft Office PowerPoint</Application>
  <PresentationFormat>On-screen Show (4:3)</PresentationFormat>
  <Paragraphs>56</Paragraphs>
  <Slides>18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Calibri</vt:lpstr>
      <vt:lpstr>Cambria Math</vt:lpstr>
      <vt:lpstr>Times New Roman</vt:lpstr>
      <vt:lpstr>Theme247</vt:lpstr>
      <vt:lpstr>Parallel and Perpendicular Lines</vt:lpstr>
      <vt:lpstr>Vocabulary</vt:lpstr>
      <vt:lpstr>Definition</vt:lpstr>
      <vt:lpstr>Parallel Lines</vt:lpstr>
      <vt:lpstr>Parallel Lines</vt:lpstr>
      <vt:lpstr>PowerPoint Presentation</vt:lpstr>
      <vt:lpstr>Your Turn:</vt:lpstr>
      <vt:lpstr>Your Turn:</vt:lpstr>
      <vt:lpstr>Definition</vt:lpstr>
      <vt:lpstr>Perpendicular Lines</vt:lpstr>
      <vt:lpstr>Definition</vt:lpstr>
      <vt:lpstr>Opposite Reciprocals</vt:lpstr>
      <vt:lpstr>Example: Indentifying Perpendicular Lines</vt:lpstr>
      <vt:lpstr>Your Turn:</vt:lpstr>
      <vt:lpstr>Example: Writing Equations of Parallel and Perpendicular Lines</vt:lpstr>
      <vt:lpstr>PowerPoint Presentation</vt:lpstr>
      <vt:lpstr>Your Turn:</vt:lpstr>
      <vt:lpstr>Your Turn: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Parallel and Perpendicular Lines</dc:title>
  <dc:creator>Bill</dc:creator>
  <cp:lastModifiedBy>Karamisir Mumin</cp:lastModifiedBy>
  <cp:revision>9</cp:revision>
  <dcterms:created xsi:type="dcterms:W3CDTF">2012-10-22T22:45:03Z</dcterms:created>
  <dcterms:modified xsi:type="dcterms:W3CDTF">2017-12-11T17:44:18Z</dcterms:modified>
</cp:coreProperties>
</file>